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4630400" cy="8229600"/>
  <p:notesSz cx="8229600" cy="14630400"/>
  <p:embeddedFontLst>
    <p:embeddedFont>
      <p:font typeface="Consolas" panose="020B0609020204030204" pitchFamily="49" charset="0"/>
      <p:regular r:id="rId19"/>
      <p:bold r:id="rId20"/>
      <p:italic r:id="rId21"/>
      <p:boldItalic r:id="rId22"/>
    </p:embeddedFont>
    <p:embeddedFont>
      <p:font typeface="Geist"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7" d="100"/>
          <a:sy n="6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01251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F9F2">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datasets/ckay16/accident-detection-from-cctv-footage"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opus4.kobv.de/opus4-haw/frontdoor/deliver/index/docId/6055/file/1308057.pdf"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pic>
        <p:nvPicPr>
          <p:cNvPr id="3" name="Image 1" descr="preencoded.png"/>
          <p:cNvPicPr>
            <a:picLocks noChangeAspect="1"/>
          </p:cNvPicPr>
          <p:nvPr/>
        </p:nvPicPr>
        <p:blipFill>
          <a:blip r:embed="rId4"/>
          <a:stretch>
            <a:fillRect/>
          </a:stretch>
        </p:blipFill>
        <p:spPr>
          <a:xfrm>
            <a:off x="6280190" y="1381720"/>
            <a:ext cx="4473535" cy="1763911"/>
          </a:xfrm>
          <a:prstGeom prst="rect">
            <a:avLst/>
          </a:prstGeom>
        </p:spPr>
      </p:pic>
      <p:sp>
        <p:nvSpPr>
          <p:cNvPr id="4" name="Text 0"/>
          <p:cNvSpPr/>
          <p:nvPr/>
        </p:nvSpPr>
        <p:spPr>
          <a:xfrm>
            <a:off x="6280190" y="3443288"/>
            <a:ext cx="7556421" cy="1860233"/>
          </a:xfrm>
          <a:prstGeom prst="rect">
            <a:avLst/>
          </a:prstGeom>
          <a:noFill/>
          <a:ln/>
        </p:spPr>
        <p:txBody>
          <a:bodyPr wrap="squar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AI-Powered Road Accident Detection from Pre-Recorded CCTV and Dashcam Videos</a:t>
            </a:r>
            <a:endParaRPr lang="en-US" sz="3900" dirty="0"/>
          </a:p>
        </p:txBody>
      </p:sp>
      <p:sp>
        <p:nvSpPr>
          <p:cNvPr id="5" name="Text 1"/>
          <p:cNvSpPr/>
          <p:nvPr/>
        </p:nvSpPr>
        <p:spPr>
          <a:xfrm>
            <a:off x="6280190" y="5601176"/>
            <a:ext cx="7556421" cy="63507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An intelligent computer vision system leveraging hybrid deep learning and motion analysis for automated accident detection in real-world surveillance footage</a:t>
            </a:r>
            <a:endParaRPr lang="en-US" sz="1550" b="1" dirty="0"/>
          </a:p>
        </p:txBody>
      </p:sp>
      <p:sp>
        <p:nvSpPr>
          <p:cNvPr id="6" name="Shape 2"/>
          <p:cNvSpPr/>
          <p:nvPr/>
        </p:nvSpPr>
        <p:spPr>
          <a:xfrm>
            <a:off x="6280190" y="6467118"/>
            <a:ext cx="2148007" cy="373142"/>
          </a:xfrm>
          <a:prstGeom prst="roundRect">
            <a:avLst>
              <a:gd name="adj" fmla="val 38297"/>
            </a:avLst>
          </a:prstGeom>
          <a:solidFill>
            <a:srgbClr val="CCFFEF"/>
          </a:solidFill>
          <a:ln/>
        </p:spPr>
      </p:sp>
      <p:pic>
        <p:nvPicPr>
          <p:cNvPr id="7"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99252" y="6574274"/>
            <a:ext cx="158710" cy="158710"/>
          </a:xfrm>
          <a:prstGeom prst="rect">
            <a:avLst/>
          </a:prstGeom>
        </p:spPr>
      </p:pic>
      <p:sp>
        <p:nvSpPr>
          <p:cNvPr id="8" name="Text 3"/>
          <p:cNvSpPr/>
          <p:nvPr/>
        </p:nvSpPr>
        <p:spPr>
          <a:xfrm>
            <a:off x="6637258" y="6526649"/>
            <a:ext cx="1671876" cy="254079"/>
          </a:xfrm>
          <a:prstGeom prst="rect">
            <a:avLst/>
          </a:prstGeom>
          <a:noFill/>
          <a:ln/>
        </p:spPr>
        <p:txBody>
          <a:bodyPr wrap="none" lIns="0" tIns="0" rIns="0" bIns="0" rtlCol="0" anchor="t"/>
          <a:lstStyle/>
          <a:p>
            <a:pPr marL="0" indent="0" algn="l">
              <a:lnSpc>
                <a:spcPts val="2000"/>
              </a:lnSpc>
              <a:buNone/>
            </a:pPr>
            <a:r>
              <a:rPr lang="en-US" sz="1250" dirty="0">
                <a:solidFill>
                  <a:srgbClr val="4B4A4A"/>
                </a:solidFill>
                <a:latin typeface="Geist" pitchFamily="34" charset="0"/>
                <a:ea typeface="Geist" pitchFamily="34" charset="-122"/>
                <a:cs typeface="Geist" pitchFamily="34" charset="-120"/>
              </a:rPr>
              <a:t>ACADEMIC RESEARCH</a:t>
            </a:r>
            <a:endParaRPr lang="en-US" sz="1250" dirty="0"/>
          </a:p>
        </p:txBody>
      </p:sp>
      <p:sp>
        <p:nvSpPr>
          <p:cNvPr id="9" name="Shape 4"/>
          <p:cNvSpPr/>
          <p:nvPr/>
        </p:nvSpPr>
        <p:spPr>
          <a:xfrm>
            <a:off x="8527375" y="6459498"/>
            <a:ext cx="1905833" cy="388382"/>
          </a:xfrm>
          <a:prstGeom prst="roundRect">
            <a:avLst>
              <a:gd name="adj" fmla="val 36794"/>
            </a:avLst>
          </a:prstGeom>
          <a:noFill/>
          <a:ln w="7620">
            <a:solidFill>
              <a:srgbClr val="006747"/>
            </a:solidFill>
            <a:prstDash val="solid"/>
          </a:ln>
        </p:spPr>
      </p:sp>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4058" y="6574274"/>
            <a:ext cx="158710" cy="158710"/>
          </a:xfrm>
          <a:prstGeom prst="rect">
            <a:avLst/>
          </a:prstGeom>
        </p:spPr>
      </p:pic>
      <p:sp>
        <p:nvSpPr>
          <p:cNvPr id="11" name="Text 5"/>
          <p:cNvSpPr/>
          <p:nvPr/>
        </p:nvSpPr>
        <p:spPr>
          <a:xfrm>
            <a:off x="8892064" y="6526649"/>
            <a:ext cx="1414463" cy="254079"/>
          </a:xfrm>
          <a:prstGeom prst="rect">
            <a:avLst/>
          </a:prstGeom>
          <a:noFill/>
          <a:ln/>
        </p:spPr>
        <p:txBody>
          <a:bodyPr wrap="none" lIns="0" tIns="0" rIns="0" bIns="0" rtlCol="0" anchor="t"/>
          <a:lstStyle/>
          <a:p>
            <a:pPr marL="0" indent="0" algn="l">
              <a:lnSpc>
                <a:spcPts val="2000"/>
              </a:lnSpc>
              <a:buNone/>
            </a:pPr>
            <a:r>
              <a:rPr lang="en-US" sz="1250" dirty="0">
                <a:solidFill>
                  <a:srgbClr val="006747"/>
                </a:solidFill>
                <a:latin typeface="Geist" pitchFamily="34" charset="0"/>
                <a:ea typeface="Geist" pitchFamily="34" charset="-122"/>
                <a:cs typeface="Geist" pitchFamily="34" charset="-120"/>
              </a:rPr>
              <a:t>COMPUTER VISION</a:t>
            </a:r>
            <a:endParaRPr lang="en-US" sz="12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78587"/>
            <a:ext cx="11587758" cy="620078"/>
          </a:xfrm>
          <a:prstGeom prst="rect">
            <a:avLst/>
          </a:prstGeom>
          <a:noFill/>
          <a:ln/>
        </p:spPr>
        <p:txBody>
          <a:bodyPr wrap="non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Component 3: Entropy-Based Scene Dynamics</a:t>
            </a:r>
            <a:endParaRPr lang="en-US" sz="3900" dirty="0"/>
          </a:p>
        </p:txBody>
      </p:sp>
      <p:sp>
        <p:nvSpPr>
          <p:cNvPr id="3" name="Text 1"/>
          <p:cNvSpPr/>
          <p:nvPr/>
        </p:nvSpPr>
        <p:spPr>
          <a:xfrm>
            <a:off x="793790" y="2194679"/>
            <a:ext cx="3411617"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Visual Chaos Measurement</a:t>
            </a:r>
            <a:endParaRPr lang="en-US" sz="1950" dirty="0"/>
          </a:p>
        </p:txBody>
      </p:sp>
      <p:sp>
        <p:nvSpPr>
          <p:cNvPr id="4" name="Text 2"/>
          <p:cNvSpPr/>
          <p:nvPr/>
        </p:nvSpPr>
        <p:spPr>
          <a:xfrm>
            <a:off x="793790" y="2703195"/>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Shannon entropy quantifies the randomness and disorder in frame intensity distributions, serving as a novel indicator of accident-related visual disruption.</a:t>
            </a:r>
            <a:endParaRPr lang="en-US" sz="1550" dirty="0"/>
          </a:p>
        </p:txBody>
      </p:sp>
      <p:sp>
        <p:nvSpPr>
          <p:cNvPr id="5" name="Text 3"/>
          <p:cNvSpPr/>
          <p:nvPr/>
        </p:nvSpPr>
        <p:spPr>
          <a:xfrm>
            <a:off x="793790" y="3854172"/>
            <a:ext cx="2692122"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Computation Process</a:t>
            </a:r>
            <a:endParaRPr lang="en-US" sz="1950" dirty="0"/>
          </a:p>
        </p:txBody>
      </p:sp>
      <p:sp>
        <p:nvSpPr>
          <p:cNvPr id="6" name="Text 4"/>
          <p:cNvSpPr/>
          <p:nvPr/>
        </p:nvSpPr>
        <p:spPr>
          <a:xfrm>
            <a:off x="793790" y="4362688"/>
            <a:ext cx="6279356" cy="1270236"/>
          </a:xfrm>
          <a:prstGeom prst="rect">
            <a:avLst/>
          </a:prstGeom>
          <a:noFill/>
          <a:ln/>
        </p:spPr>
        <p:txBody>
          <a:bodyPr wrap="square" lIns="0" tIns="0" rIns="0" bIns="0" rtlCol="0" anchor="t"/>
          <a:lstStyle/>
          <a:p>
            <a:pPr marL="342900" indent="-342900" algn="l">
              <a:lnSpc>
                <a:spcPts val="2500"/>
              </a:lnSpc>
              <a:buSzPct val="100000"/>
              <a:buFont typeface="+mj-lt"/>
              <a:buAutoNum type="arabicPeriod"/>
            </a:pPr>
            <a:r>
              <a:rPr lang="en-US" sz="1550" dirty="0">
                <a:solidFill>
                  <a:srgbClr val="4B4A4A"/>
                </a:solidFill>
                <a:latin typeface="Geist" pitchFamily="34" charset="0"/>
                <a:ea typeface="Geist" pitchFamily="34" charset="-122"/>
                <a:cs typeface="Geist" pitchFamily="34" charset="-120"/>
              </a:rPr>
              <a:t>Convert frame to grayscale representation</a:t>
            </a:r>
            <a:endParaRPr lang="en-US" sz="1550" dirty="0"/>
          </a:p>
          <a:p>
            <a:pPr marL="342900" indent="-342900" algn="l">
              <a:lnSpc>
                <a:spcPts val="2500"/>
              </a:lnSpc>
              <a:buSzPct val="100000"/>
              <a:buFont typeface="+mj-lt"/>
              <a:buAutoNum type="arabicPeriod" startAt="2"/>
            </a:pPr>
            <a:r>
              <a:rPr lang="en-US" sz="1550" dirty="0">
                <a:solidFill>
                  <a:srgbClr val="4B4A4A"/>
                </a:solidFill>
                <a:latin typeface="Geist" pitchFamily="34" charset="0"/>
                <a:ea typeface="Geist" pitchFamily="34" charset="-122"/>
                <a:cs typeface="Geist" pitchFamily="34" charset="-120"/>
              </a:rPr>
              <a:t>Compute intensity histogram with 64 bins over range [0, 255]</a:t>
            </a:r>
            <a:endParaRPr lang="en-US" sz="1550" dirty="0"/>
          </a:p>
          <a:p>
            <a:pPr marL="342900" indent="-342900" algn="l">
              <a:lnSpc>
                <a:spcPts val="2500"/>
              </a:lnSpc>
              <a:buSzPct val="100000"/>
              <a:buFont typeface="+mj-lt"/>
              <a:buAutoNum type="arabicPeriod" startAt="3"/>
            </a:pPr>
            <a:r>
              <a:rPr lang="en-US" sz="1550" dirty="0">
                <a:solidFill>
                  <a:srgbClr val="4B4A4A"/>
                </a:solidFill>
                <a:latin typeface="Geist" pitchFamily="34" charset="0"/>
                <a:ea typeface="Geist" pitchFamily="34" charset="-122"/>
                <a:cs typeface="Geist" pitchFamily="34" charset="-120"/>
              </a:rPr>
              <a:t>Normalize histogram to probability distribution</a:t>
            </a:r>
            <a:endParaRPr lang="en-US" sz="1550" dirty="0"/>
          </a:p>
          <a:p>
            <a:pPr marL="342900" indent="-342900" algn="l">
              <a:lnSpc>
                <a:spcPts val="2500"/>
              </a:lnSpc>
              <a:buSzPct val="100000"/>
              <a:buFont typeface="+mj-lt"/>
              <a:buAutoNum type="arabicPeriod" startAt="4"/>
            </a:pPr>
            <a:r>
              <a:rPr lang="en-US" sz="1550" dirty="0">
                <a:solidFill>
                  <a:srgbClr val="4B4A4A"/>
                </a:solidFill>
                <a:latin typeface="Geist" pitchFamily="34" charset="0"/>
                <a:ea typeface="Geist" pitchFamily="34" charset="-122"/>
                <a:cs typeface="Geist" pitchFamily="34" charset="-120"/>
              </a:rPr>
              <a:t>Calculate Shannon entropy using formula below</a:t>
            </a:r>
            <a:endParaRPr lang="en-US" sz="1550" dirty="0"/>
          </a:p>
        </p:txBody>
      </p:sp>
      <p:sp>
        <p:nvSpPr>
          <p:cNvPr id="7" name="Text 5"/>
          <p:cNvSpPr/>
          <p:nvPr/>
        </p:nvSpPr>
        <p:spPr>
          <a:xfrm>
            <a:off x="793790" y="5811518"/>
            <a:ext cx="6279356" cy="95261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Innovation:</a:t>
            </a:r>
            <a:r>
              <a:rPr lang="en-US" sz="1550" dirty="0">
                <a:solidFill>
                  <a:srgbClr val="4B4A4A"/>
                </a:solidFill>
                <a:latin typeface="Geist" pitchFamily="34" charset="0"/>
                <a:ea typeface="Geist" pitchFamily="34" charset="-122"/>
                <a:cs typeface="Geist" pitchFamily="34" charset="-120"/>
              </a:rPr>
              <a:t> This entropy-based analysis is entirely absent from YoFlow and provides unique sensitivity to visual chaos during collisions, debris scatter, and post-accident scene disruption.</a:t>
            </a:r>
            <a:endParaRPr lang="en-US" sz="1550" dirty="0"/>
          </a:p>
        </p:txBody>
      </p:sp>
      <p:sp>
        <p:nvSpPr>
          <p:cNvPr id="8" name="Text 6"/>
          <p:cNvSpPr/>
          <p:nvPr/>
        </p:nvSpPr>
        <p:spPr>
          <a:xfrm>
            <a:off x="7564874" y="2194679"/>
            <a:ext cx="3334703"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Shannon Entropy Formula</a:t>
            </a:r>
            <a:endParaRPr lang="en-US" sz="1950" dirty="0"/>
          </a:p>
        </p:txBody>
      </p:sp>
      <p:sp>
        <p:nvSpPr>
          <p:cNvPr id="9" name="Text 7"/>
          <p:cNvSpPr/>
          <p:nvPr/>
        </p:nvSpPr>
        <p:spPr>
          <a:xfrm>
            <a:off x="7564874" y="2755940"/>
            <a:ext cx="6279356" cy="841177"/>
          </a:xfrm>
          <a:prstGeom prst="rect">
            <a:avLst/>
          </a:prstGeom>
          <a:noFill/>
          <a:ln/>
        </p:spPr>
        <p:txBody>
          <a:bodyPr wrap="square" lIns="0" tIns="0" rIns="0" bIns="0" rtlCol="0" anchor="t"/>
          <a:lstStyle/>
          <a:p>
            <a:pPr marL="0" indent="0" algn="l">
              <a:lnSpc>
                <a:spcPts val="2800"/>
              </a:lnSpc>
              <a:buNone/>
            </a:pPr>
            <a:endParaRPr lang="en-US" sz="1750" dirty="0"/>
          </a:p>
        </p:txBody>
      </p:sp>
      <p:pic>
        <p:nvPicPr>
          <p:cNvPr id="10" name="Image 0" descr="preencoded.png"/>
          <p:cNvPicPr>
            <a:picLocks noChangeAspect="1"/>
          </p:cNvPicPr>
          <p:nvPr/>
        </p:nvPicPr>
        <p:blipFill>
          <a:blip r:embed="rId3"/>
          <a:stretch>
            <a:fillRect/>
          </a:stretch>
        </p:blipFill>
        <p:spPr>
          <a:xfrm>
            <a:off x="7564874" y="2755940"/>
            <a:ext cx="6279356" cy="841177"/>
          </a:xfrm>
          <a:prstGeom prst="rect">
            <a:avLst/>
          </a:prstGeom>
        </p:spPr>
      </p:pic>
      <p:sp>
        <p:nvSpPr>
          <p:cNvPr id="11" name="Text 8"/>
          <p:cNvSpPr/>
          <p:nvPr/>
        </p:nvSpPr>
        <p:spPr>
          <a:xfrm>
            <a:off x="7564874" y="3848219"/>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Where </a:t>
            </a:r>
            <a:r>
              <a:rPr lang="en-US" sz="1550" i="1" dirty="0">
                <a:solidFill>
                  <a:srgbClr val="4B4A4A"/>
                </a:solidFill>
                <a:latin typeface="Geist" pitchFamily="34" charset="0"/>
                <a:ea typeface="Geist" pitchFamily="34" charset="-122"/>
                <a:cs typeface="Geist" pitchFamily="34" charset="-120"/>
              </a:rPr>
              <a:t>p_i</a:t>
            </a:r>
            <a:r>
              <a:rPr lang="en-US" sz="1550" dirty="0">
                <a:solidFill>
                  <a:srgbClr val="4B4A4A"/>
                </a:solidFill>
                <a:latin typeface="Geist" pitchFamily="34" charset="0"/>
                <a:ea typeface="Geist" pitchFamily="34" charset="-122"/>
                <a:cs typeface="Geist" pitchFamily="34" charset="-120"/>
              </a:rPr>
              <a:t> represents the normalized probability of intensity bin </a:t>
            </a:r>
            <a:r>
              <a:rPr lang="en-US" sz="1550" i="1" dirty="0">
                <a:solidFill>
                  <a:srgbClr val="4B4A4A"/>
                </a:solidFill>
                <a:latin typeface="Geist" pitchFamily="34" charset="0"/>
                <a:ea typeface="Geist" pitchFamily="34" charset="-122"/>
                <a:cs typeface="Geist" pitchFamily="34" charset="-120"/>
              </a:rPr>
              <a:t>i</a:t>
            </a:r>
            <a:r>
              <a:rPr lang="en-US" sz="1550" dirty="0">
                <a:solidFill>
                  <a:srgbClr val="4B4A4A"/>
                </a:solidFill>
                <a:latin typeface="Geist" pitchFamily="34" charset="0"/>
                <a:ea typeface="Geist" pitchFamily="34" charset="-122"/>
                <a:cs typeface="Geist" pitchFamily="34" charset="-120"/>
              </a:rPr>
              <a:t>, and </a:t>
            </a:r>
            <a:r>
              <a:rPr lang="en-US" sz="1550" i="1" dirty="0">
                <a:solidFill>
                  <a:srgbClr val="4B4A4A"/>
                </a:solidFill>
                <a:latin typeface="Geist" pitchFamily="34" charset="0"/>
                <a:ea typeface="Geist" pitchFamily="34" charset="-122"/>
                <a:cs typeface="Geist" pitchFamily="34" charset="-120"/>
              </a:rPr>
              <a:t>\epsilon = 10^{-6}</a:t>
            </a:r>
            <a:r>
              <a:rPr lang="en-US" sz="1550" dirty="0">
                <a:solidFill>
                  <a:srgbClr val="4B4A4A"/>
                </a:solidFill>
                <a:latin typeface="Geist" pitchFamily="34" charset="0"/>
                <a:ea typeface="Geist" pitchFamily="34" charset="-122"/>
                <a:cs typeface="Geist" pitchFamily="34" charset="-120"/>
              </a:rPr>
              <a:t> prevents numerical instability.</a:t>
            </a:r>
            <a:endParaRPr lang="en-US" sz="1550" dirty="0"/>
          </a:p>
        </p:txBody>
      </p:sp>
      <p:sp>
        <p:nvSpPr>
          <p:cNvPr id="12" name="Text 9"/>
          <p:cNvSpPr/>
          <p:nvPr/>
        </p:nvSpPr>
        <p:spPr>
          <a:xfrm>
            <a:off x="7564874" y="4661892"/>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Higher entropy indicates greater visual disorder and unpredictability in the scene.</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969407"/>
            <a:ext cx="12220337" cy="620078"/>
          </a:xfrm>
          <a:prstGeom prst="rect">
            <a:avLst/>
          </a:prstGeom>
          <a:noFill/>
          <a:ln/>
        </p:spPr>
        <p:txBody>
          <a:bodyPr wrap="non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Component 4: ResNet-18 Semantic Classification</a:t>
            </a:r>
            <a:endParaRPr lang="en-US" sz="3900" dirty="0"/>
          </a:p>
        </p:txBody>
      </p:sp>
      <p:pic>
        <p:nvPicPr>
          <p:cNvPr id="3" name="Image 0" descr="preencoded.png"/>
          <p:cNvPicPr>
            <a:picLocks noChangeAspect="1"/>
          </p:cNvPicPr>
          <p:nvPr/>
        </p:nvPicPr>
        <p:blipFill>
          <a:blip r:embed="rId3"/>
          <a:stretch>
            <a:fillRect/>
          </a:stretch>
        </p:blipFill>
        <p:spPr>
          <a:xfrm>
            <a:off x="793790" y="2110383"/>
            <a:ext cx="4926568" cy="4926568"/>
          </a:xfrm>
          <a:prstGeom prst="rect">
            <a:avLst/>
          </a:prstGeom>
        </p:spPr>
      </p:pic>
      <p:sp>
        <p:nvSpPr>
          <p:cNvPr id="4" name="Text 1"/>
          <p:cNvSpPr/>
          <p:nvPr/>
        </p:nvSpPr>
        <p:spPr>
          <a:xfrm>
            <a:off x="6212086" y="2085499"/>
            <a:ext cx="4244935"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Deep CNN Accident Confirmation</a:t>
            </a:r>
            <a:endParaRPr lang="en-US" sz="1950" dirty="0"/>
          </a:p>
        </p:txBody>
      </p:sp>
      <p:sp>
        <p:nvSpPr>
          <p:cNvPr id="5" name="Text 2"/>
          <p:cNvSpPr/>
          <p:nvPr/>
        </p:nvSpPr>
        <p:spPr>
          <a:xfrm>
            <a:off x="6212086" y="2594015"/>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A pretrained ResNet-18 architecture, fine-tuned on real accident footage, provides high-level semantic understanding to confirm accident frames flagged by motion and entropy signals.</a:t>
            </a:r>
            <a:endParaRPr lang="en-US" sz="1550" dirty="0"/>
          </a:p>
        </p:txBody>
      </p:sp>
      <p:sp>
        <p:nvSpPr>
          <p:cNvPr id="6" name="Text 3"/>
          <p:cNvSpPr/>
          <p:nvPr/>
        </p:nvSpPr>
        <p:spPr>
          <a:xfrm>
            <a:off x="6212086" y="3725227"/>
            <a:ext cx="7632025" cy="2222912"/>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Architecture:</a:t>
            </a:r>
            <a:r>
              <a:rPr lang="en-US" sz="1550" dirty="0">
                <a:solidFill>
                  <a:srgbClr val="4B4A4A"/>
                </a:solidFill>
                <a:latin typeface="Geist" pitchFamily="34" charset="0"/>
                <a:ea typeface="Geist" pitchFamily="34" charset="-122"/>
                <a:cs typeface="Geist" pitchFamily="34" charset="-120"/>
              </a:rPr>
              <a:t> ResNet-18 with modified final layer for binary classification</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Training Data:</a:t>
            </a:r>
            <a:r>
              <a:rPr lang="en-US" sz="1550" dirty="0">
                <a:solidFill>
                  <a:srgbClr val="4B4A4A"/>
                </a:solidFill>
                <a:latin typeface="Geist" pitchFamily="34" charset="0"/>
                <a:ea typeface="Geist" pitchFamily="34" charset="-122"/>
                <a:cs typeface="Geist" pitchFamily="34" charset="-120"/>
              </a:rPr>
              <a:t> Kaggle "Accident Detection From CCTV Footage" dataset containing real accident and non-accident frames</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Purpose:</a:t>
            </a:r>
            <a:r>
              <a:rPr lang="en-US" sz="1550" dirty="0">
                <a:solidFill>
                  <a:srgbClr val="4B4A4A"/>
                </a:solidFill>
                <a:latin typeface="Geist" pitchFamily="34" charset="0"/>
                <a:ea typeface="Geist" pitchFamily="34" charset="-122"/>
                <a:cs typeface="Geist" pitchFamily="34" charset="-120"/>
              </a:rPr>
              <a:t> Reduces false positives by learning true visual semantics of accidents including vehicle deformation, debris, and scene aftermath</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Inference:</a:t>
            </a:r>
            <a:r>
              <a:rPr lang="en-US" sz="1550" dirty="0">
                <a:solidFill>
                  <a:srgbClr val="4B4A4A"/>
                </a:solidFill>
                <a:latin typeface="Geist" pitchFamily="34" charset="0"/>
                <a:ea typeface="Geist" pitchFamily="34" charset="-122"/>
                <a:cs typeface="Geist" pitchFamily="34" charset="-120"/>
              </a:rPr>
              <a:t> Applied to frames exceeding composite anomaly threshold for final validation</a:t>
            </a:r>
            <a:endParaRPr lang="en-US" sz="1550" dirty="0"/>
          </a:p>
        </p:txBody>
      </p:sp>
      <p:sp>
        <p:nvSpPr>
          <p:cNvPr id="7" name="Text 4"/>
          <p:cNvSpPr/>
          <p:nvPr/>
        </p:nvSpPr>
        <p:spPr>
          <a:xfrm>
            <a:off x="6212086" y="6126734"/>
            <a:ext cx="7632025" cy="63507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This semantic layer addresses YoFlow's lack of explicit accident understanding beyond geometric constraints.</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1017627"/>
            <a:ext cx="8089583" cy="620078"/>
          </a:xfrm>
          <a:prstGeom prst="rect">
            <a:avLst/>
          </a:prstGeom>
          <a:noFill/>
          <a:ln/>
        </p:spPr>
        <p:txBody>
          <a:bodyPr wrap="non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Multi-Signal Fusion and Scoring</a:t>
            </a:r>
            <a:endParaRPr lang="en-US" sz="3900" dirty="0"/>
          </a:p>
        </p:txBody>
      </p:sp>
      <p:sp>
        <p:nvSpPr>
          <p:cNvPr id="3" name="Text 1"/>
          <p:cNvSpPr/>
          <p:nvPr/>
        </p:nvSpPr>
        <p:spPr>
          <a:xfrm>
            <a:off x="793790" y="1717000"/>
            <a:ext cx="4440317"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Composite Anomaly Score Formula</a:t>
            </a:r>
            <a:endParaRPr lang="en-US" sz="1950" dirty="0"/>
          </a:p>
        </p:txBody>
      </p:sp>
      <p:sp>
        <p:nvSpPr>
          <p:cNvPr id="4" name="Text 2"/>
          <p:cNvSpPr/>
          <p:nvPr/>
        </p:nvSpPr>
        <p:spPr>
          <a:xfrm>
            <a:off x="793790" y="2324814"/>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We combine optical flow, entropy, and object detection into a unified accident likelihood metric:</a:t>
            </a:r>
            <a:endParaRPr lang="en-US" sz="1550" dirty="0"/>
          </a:p>
        </p:txBody>
      </p:sp>
      <p:sp>
        <p:nvSpPr>
          <p:cNvPr id="5" name="Text 3"/>
          <p:cNvSpPr/>
          <p:nvPr/>
        </p:nvSpPr>
        <p:spPr>
          <a:xfrm>
            <a:off x="3274695" y="2714267"/>
            <a:ext cx="6520815" cy="532746"/>
          </a:xfrm>
          <a:prstGeom prst="rect">
            <a:avLst/>
          </a:prstGeom>
          <a:noFill/>
          <a:ln/>
        </p:spPr>
        <p:txBody>
          <a:bodyPr wrap="none" lIns="0" tIns="0" rIns="0" bIns="0" rtlCol="0" anchor="t"/>
          <a:lstStyle/>
          <a:p>
            <a:pPr marL="0" indent="0" algn="l">
              <a:lnSpc>
                <a:spcPts val="2800"/>
              </a:lnSpc>
              <a:buNone/>
            </a:pPr>
            <a:endParaRPr lang="en-US" sz="1750" dirty="0"/>
          </a:p>
        </p:txBody>
      </p:sp>
      <p:sp>
        <p:nvSpPr>
          <p:cNvPr id="7" name="Text 4"/>
          <p:cNvSpPr/>
          <p:nvPr/>
        </p:nvSpPr>
        <p:spPr>
          <a:xfrm>
            <a:off x="793790" y="366700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Weight Rationale</a:t>
            </a:r>
            <a:endParaRPr lang="en-US" sz="1950" dirty="0"/>
          </a:p>
        </p:txBody>
      </p:sp>
      <p:sp>
        <p:nvSpPr>
          <p:cNvPr id="8" name="Text 5"/>
          <p:cNvSpPr/>
          <p:nvPr/>
        </p:nvSpPr>
        <p:spPr>
          <a:xfrm>
            <a:off x="793790" y="4175522"/>
            <a:ext cx="6279356" cy="190535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Flow (3.0):</a:t>
            </a:r>
            <a:r>
              <a:rPr lang="en-US" sz="1550" dirty="0">
                <a:solidFill>
                  <a:srgbClr val="4B4A4A"/>
                </a:solidFill>
                <a:latin typeface="Geist" pitchFamily="34" charset="0"/>
                <a:ea typeface="Geist" pitchFamily="34" charset="-122"/>
                <a:cs typeface="Geist" pitchFamily="34" charset="-120"/>
              </a:rPr>
              <a:t> Primary indicator of sudden motion changes during collisions</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Entropy (2.2):</a:t>
            </a:r>
            <a:r>
              <a:rPr lang="en-US" sz="1550" dirty="0">
                <a:solidFill>
                  <a:srgbClr val="4B4A4A"/>
                </a:solidFill>
                <a:latin typeface="Geist" pitchFamily="34" charset="0"/>
                <a:ea typeface="Geist" pitchFamily="34" charset="-122"/>
                <a:cs typeface="Geist" pitchFamily="34" charset="-120"/>
              </a:rPr>
              <a:t> Strong secondary signal for visual disruption and chaos</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ObjectCount (1.0):</a:t>
            </a:r>
            <a:r>
              <a:rPr lang="en-US" sz="1550" dirty="0">
                <a:solidFill>
                  <a:srgbClr val="4B4A4A"/>
                </a:solidFill>
                <a:latin typeface="Geist" pitchFamily="34" charset="0"/>
                <a:ea typeface="Geist" pitchFamily="34" charset="-122"/>
                <a:cs typeface="Geist" pitchFamily="34" charset="-120"/>
              </a:rPr>
              <a:t> Contextual information about scene complexity</a:t>
            </a:r>
            <a:endParaRPr lang="en-US" sz="1550" dirty="0"/>
          </a:p>
        </p:txBody>
      </p:sp>
      <p:sp>
        <p:nvSpPr>
          <p:cNvPr id="9" name="Text 6"/>
          <p:cNvSpPr/>
          <p:nvPr/>
        </p:nvSpPr>
        <p:spPr>
          <a:xfrm>
            <a:off x="793790" y="6120700"/>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These empirically determined weights balance sensitivity and specificity across diverse accident types and camera viewpoints.</a:t>
            </a:r>
            <a:endParaRPr lang="en-US" sz="1550" dirty="0"/>
          </a:p>
        </p:txBody>
      </p:sp>
      <p:sp>
        <p:nvSpPr>
          <p:cNvPr id="10" name="Text 7"/>
          <p:cNvSpPr/>
          <p:nvPr/>
        </p:nvSpPr>
        <p:spPr>
          <a:xfrm>
            <a:off x="7564874" y="3667006"/>
            <a:ext cx="3172063"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Temporal Peak Detection</a:t>
            </a:r>
            <a:endParaRPr lang="en-US" sz="1950" dirty="0"/>
          </a:p>
        </p:txBody>
      </p:sp>
      <p:sp>
        <p:nvSpPr>
          <p:cNvPr id="11" name="Text 8"/>
          <p:cNvSpPr/>
          <p:nvPr/>
        </p:nvSpPr>
        <p:spPr>
          <a:xfrm>
            <a:off x="7564874" y="4175522"/>
            <a:ext cx="6279356" cy="63507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Composite scores undergo rolling window analysis to identify statistically significant peaks indicating accident events.</a:t>
            </a:r>
            <a:endParaRPr lang="en-US" sz="1550" dirty="0"/>
          </a:p>
        </p:txBody>
      </p:sp>
      <p:sp>
        <p:nvSpPr>
          <p:cNvPr id="12" name="Text 9"/>
          <p:cNvSpPr/>
          <p:nvPr/>
        </p:nvSpPr>
        <p:spPr>
          <a:xfrm>
            <a:off x="7564874" y="4989195"/>
            <a:ext cx="6279356" cy="952677"/>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B4A4A"/>
                </a:solidFill>
                <a:latin typeface="Geist" pitchFamily="34" charset="0"/>
                <a:ea typeface="Geist" pitchFamily="34" charset="-122"/>
                <a:cs typeface="Geist" pitchFamily="34" charset="-120"/>
              </a:rPr>
              <a:t>Adaptive threshold: </a:t>
            </a:r>
            <a:r>
              <a:rPr lang="en-US" sz="1550" i="1" dirty="0">
                <a:solidFill>
                  <a:srgbClr val="4B4A4A"/>
                </a:solidFill>
                <a:latin typeface="Geist" pitchFamily="34" charset="0"/>
                <a:ea typeface="Geist" pitchFamily="34" charset="-122"/>
                <a:cs typeface="Geist" pitchFamily="34" charset="-120"/>
              </a:rPr>
              <a:t>\mu + 2.5\sigma</a:t>
            </a:r>
            <a:r>
              <a:rPr lang="en-US" sz="1550" dirty="0">
                <a:solidFill>
                  <a:srgbClr val="4B4A4A"/>
                </a:solidFill>
                <a:latin typeface="Geist" pitchFamily="34" charset="0"/>
                <a:ea typeface="Geist" pitchFamily="34" charset="-122"/>
                <a:cs typeface="Geist" pitchFamily="34" charset="-120"/>
              </a:rPr>
              <a:t> per window</a:t>
            </a:r>
            <a:endParaRPr lang="en-US" sz="1550" dirty="0"/>
          </a:p>
          <a:p>
            <a:pPr marL="342900" indent="-342900" algn="l">
              <a:lnSpc>
                <a:spcPts val="2500"/>
              </a:lnSpc>
              <a:buSzPct val="100000"/>
              <a:buChar char="•"/>
            </a:pPr>
            <a:r>
              <a:rPr lang="en-US" sz="1550" dirty="0">
                <a:solidFill>
                  <a:srgbClr val="4B4A4A"/>
                </a:solidFill>
                <a:latin typeface="Geist" pitchFamily="34" charset="0"/>
                <a:ea typeface="Geist" pitchFamily="34" charset="-122"/>
                <a:cs typeface="Geist" pitchFamily="34" charset="-120"/>
              </a:rPr>
              <a:t>Multi-event segmentation with 4-second merge gap</a:t>
            </a:r>
            <a:endParaRPr lang="en-US" sz="1550" dirty="0"/>
          </a:p>
          <a:p>
            <a:pPr marL="342900" indent="-342900" algn="l">
              <a:lnSpc>
                <a:spcPts val="2500"/>
              </a:lnSpc>
              <a:buSzPct val="100000"/>
              <a:buChar char="•"/>
            </a:pPr>
            <a:r>
              <a:rPr lang="en-US" sz="1550" dirty="0">
                <a:solidFill>
                  <a:srgbClr val="4B4A4A"/>
                </a:solidFill>
                <a:latin typeface="Geist" pitchFamily="34" charset="0"/>
                <a:ea typeface="Geist" pitchFamily="34" charset="-122"/>
                <a:cs typeface="Geist" pitchFamily="34" charset="-120"/>
              </a:rPr>
              <a:t>Pre-event (1.2s) and post-event (2.5s) buffers for context</a:t>
            </a:r>
            <a:endParaRPr lang="en-US" sz="1550" dirty="0"/>
          </a:p>
        </p:txBody>
      </p:sp>
      <p:sp>
        <p:nvSpPr>
          <p:cNvPr id="14" name="TextBox 13">
            <a:extLst>
              <a:ext uri="{FF2B5EF4-FFF2-40B4-BE49-F238E27FC236}">
                <a16:creationId xmlns:a16="http://schemas.microsoft.com/office/drawing/2014/main" id="{55FF5301-5ED9-3724-7805-3A28E1F8478E}"/>
              </a:ext>
            </a:extLst>
          </p:cNvPr>
          <p:cNvSpPr txBox="1"/>
          <p:nvPr/>
        </p:nvSpPr>
        <p:spPr>
          <a:xfrm>
            <a:off x="3389352" y="2785348"/>
            <a:ext cx="7069098" cy="461665"/>
          </a:xfrm>
          <a:prstGeom prst="rect">
            <a:avLst/>
          </a:prstGeom>
          <a:noFill/>
        </p:spPr>
        <p:txBody>
          <a:bodyPr wrap="square">
            <a:spAutoFit/>
          </a:bodyPr>
          <a:lstStyle/>
          <a:p>
            <a:r>
              <a:rPr lang="en-IN" sz="2400" dirty="0"/>
              <a:t>Score = 3.0 × Flow + 2.2 × Entropy + Object Count</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656868"/>
            <a:ext cx="7117556" cy="620078"/>
          </a:xfrm>
          <a:prstGeom prst="rect">
            <a:avLst/>
          </a:prstGeom>
          <a:noFill/>
          <a:ln/>
        </p:spPr>
        <p:txBody>
          <a:bodyPr wrap="non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Real-World Training Dataset</a:t>
            </a:r>
            <a:endParaRPr lang="en-US" sz="3900" dirty="0"/>
          </a:p>
        </p:txBody>
      </p:sp>
      <p:sp>
        <p:nvSpPr>
          <p:cNvPr id="3" name="Text 1"/>
          <p:cNvSpPr/>
          <p:nvPr/>
        </p:nvSpPr>
        <p:spPr>
          <a:xfrm>
            <a:off x="793790" y="1772960"/>
            <a:ext cx="4324826"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Kaggle Accident Detection Dataset</a:t>
            </a:r>
            <a:endParaRPr lang="en-US" sz="1950" dirty="0"/>
          </a:p>
        </p:txBody>
      </p:sp>
      <p:sp>
        <p:nvSpPr>
          <p:cNvPr id="4" name="Text 2"/>
          <p:cNvSpPr/>
          <p:nvPr/>
        </p:nvSpPr>
        <p:spPr>
          <a:xfrm>
            <a:off x="793790" y="2281476"/>
            <a:ext cx="8308300" cy="95261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Our system is trained and validated on the "Accident Detection From CCTV Footage" dataset, containing authentic surveillance recordings of traffic accidents and normal driving conditions.</a:t>
            </a:r>
            <a:endParaRPr lang="en-US" sz="1550" dirty="0"/>
          </a:p>
        </p:txBody>
      </p:sp>
      <p:sp>
        <p:nvSpPr>
          <p:cNvPr id="5" name="Text 3"/>
          <p:cNvSpPr/>
          <p:nvPr/>
        </p:nvSpPr>
        <p:spPr>
          <a:xfrm>
            <a:off x="793790" y="3412688"/>
            <a:ext cx="8308300" cy="63507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Dataset Source: </a:t>
            </a:r>
            <a:r>
              <a:rPr lang="en-US" sz="1550" u="sng" dirty="0">
                <a:solidFill>
                  <a:srgbClr val="006747"/>
                </a:solidFill>
                <a:latin typeface="Geist" pitchFamily="34" charset="0"/>
                <a:ea typeface="Geist" pitchFamily="34" charset="-122"/>
                <a:cs typeface="Geist" pitchFamily="34" charset="-120"/>
                <a:hlinkClick r:id="rId3">
                  <a:extLst>
                    <a:ext uri="{A12FA001-AC4F-418D-AE19-62706E023703}">
                      <ahyp:hlinkClr xmlns:ahyp="http://schemas.microsoft.com/office/drawing/2018/hyperlinkcolor" val="tx"/>
                    </a:ext>
                  </a:extLst>
                </a:hlinkClick>
              </a:rPr>
              <a:t>https://www.kaggle.com/datasets/ckay16/accident-detection-from-cctv-footage</a:t>
            </a:r>
            <a:endParaRPr lang="en-US" sz="1550" dirty="0"/>
          </a:p>
        </p:txBody>
      </p:sp>
      <p:sp>
        <p:nvSpPr>
          <p:cNvPr id="6" name="Text 4"/>
          <p:cNvSpPr/>
          <p:nvPr/>
        </p:nvSpPr>
        <p:spPr>
          <a:xfrm>
            <a:off x="793790" y="424612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Dataset Advantages</a:t>
            </a:r>
            <a:endParaRPr lang="en-US" sz="1950" dirty="0"/>
          </a:p>
        </p:txBody>
      </p:sp>
      <p:sp>
        <p:nvSpPr>
          <p:cNvPr id="7" name="Text 5"/>
          <p:cNvSpPr/>
          <p:nvPr/>
        </p:nvSpPr>
        <p:spPr>
          <a:xfrm>
            <a:off x="793790" y="4754642"/>
            <a:ext cx="8308300" cy="2540471"/>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Realism:</a:t>
            </a:r>
            <a:r>
              <a:rPr lang="en-US" sz="1550" dirty="0">
                <a:solidFill>
                  <a:srgbClr val="4B4A4A"/>
                </a:solidFill>
                <a:latin typeface="Geist" pitchFamily="34" charset="0"/>
                <a:ea typeface="Geist" pitchFamily="34" charset="-122"/>
                <a:cs typeface="Geist" pitchFamily="34" charset="-120"/>
              </a:rPr>
              <a:t> Real CCTV footage eliminates simulation-to-reality gap present in synthetic approaches</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Diversity:</a:t>
            </a:r>
            <a:r>
              <a:rPr lang="en-US" sz="1550" dirty="0">
                <a:solidFill>
                  <a:srgbClr val="4B4A4A"/>
                </a:solidFill>
                <a:latin typeface="Geist" pitchFamily="34" charset="0"/>
                <a:ea typeface="Geist" pitchFamily="34" charset="-122"/>
                <a:cs typeface="Geist" pitchFamily="34" charset="-120"/>
              </a:rPr>
              <a:t> Multiple camera angles, weather conditions, lighting scenarios, and accident types</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Semantic Learning:</a:t>
            </a:r>
            <a:r>
              <a:rPr lang="en-US" sz="1550" dirty="0">
                <a:solidFill>
                  <a:srgbClr val="4B4A4A"/>
                </a:solidFill>
                <a:latin typeface="Geist" pitchFamily="34" charset="0"/>
                <a:ea typeface="Geist" pitchFamily="34" charset="-122"/>
                <a:cs typeface="Geist" pitchFamily="34" charset="-120"/>
              </a:rPr>
              <a:t> Model learns true visual patterns of vehicle deformation, debris, and collision aftermath</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Noise Robustness:</a:t>
            </a:r>
            <a:r>
              <a:rPr lang="en-US" sz="1550" dirty="0">
                <a:solidFill>
                  <a:srgbClr val="4B4A4A"/>
                </a:solidFill>
                <a:latin typeface="Geist" pitchFamily="34" charset="0"/>
                <a:ea typeface="Geist" pitchFamily="34" charset="-122"/>
                <a:cs typeface="Geist" pitchFamily="34" charset="-120"/>
              </a:rPr>
              <a:t> Training on real-world video includes compression artifacts, motion blur, and occlusion</a:t>
            </a:r>
            <a:endParaRPr lang="en-US" sz="1550" dirty="0"/>
          </a:p>
        </p:txBody>
      </p:sp>
      <p:sp>
        <p:nvSpPr>
          <p:cNvPr id="8" name="Shape 6"/>
          <p:cNvSpPr/>
          <p:nvPr/>
        </p:nvSpPr>
        <p:spPr>
          <a:xfrm>
            <a:off x="9450943" y="1574602"/>
            <a:ext cx="4536043" cy="5998012"/>
          </a:xfrm>
          <a:prstGeom prst="roundRect">
            <a:avLst>
              <a:gd name="adj" fmla="val 6301"/>
            </a:avLst>
          </a:prstGeom>
          <a:solidFill>
            <a:srgbClr val="006747">
              <a:alpha val="95000"/>
            </a:srgbClr>
          </a:solidFill>
          <a:ln/>
        </p:spPr>
      </p:sp>
      <p:sp>
        <p:nvSpPr>
          <p:cNvPr id="9" name="Text 7"/>
          <p:cNvSpPr/>
          <p:nvPr/>
        </p:nvSpPr>
        <p:spPr>
          <a:xfrm>
            <a:off x="9649301" y="1772960"/>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Data Composition</a:t>
            </a:r>
            <a:endParaRPr lang="en-US" sz="1950" dirty="0"/>
          </a:p>
        </p:txBody>
      </p:sp>
      <p:sp>
        <p:nvSpPr>
          <p:cNvPr id="10" name="Text 8"/>
          <p:cNvSpPr/>
          <p:nvPr/>
        </p:nvSpPr>
        <p:spPr>
          <a:xfrm>
            <a:off x="9649301" y="2281476"/>
            <a:ext cx="4139327" cy="635079"/>
          </a:xfrm>
          <a:prstGeom prst="rect">
            <a:avLst/>
          </a:prstGeom>
          <a:noFill/>
          <a:ln/>
        </p:spPr>
        <p:txBody>
          <a:bodyPr wrap="square" lIns="0" tIns="0" rIns="0" bIns="0" rtlCol="0" anchor="t"/>
          <a:lstStyle/>
          <a:p>
            <a:pPr marL="0" indent="0" algn="l">
              <a:lnSpc>
                <a:spcPts val="2500"/>
              </a:lnSpc>
              <a:buNone/>
            </a:pPr>
            <a:r>
              <a:rPr lang="en-US" sz="1550" b="1" dirty="0">
                <a:solidFill>
                  <a:srgbClr val="FFFFFF"/>
                </a:solidFill>
                <a:latin typeface="Geist" pitchFamily="34" charset="0"/>
                <a:ea typeface="Geist" pitchFamily="34" charset="-122"/>
                <a:cs typeface="Geist" pitchFamily="34" charset="-120"/>
              </a:rPr>
              <a:t>Accident Frames:</a:t>
            </a:r>
            <a:r>
              <a:rPr lang="en-US" sz="1550" dirty="0">
                <a:solidFill>
                  <a:srgbClr val="FFFFFF"/>
                </a:solidFill>
                <a:latin typeface="Geist" pitchFamily="34" charset="0"/>
                <a:ea typeface="Geist" pitchFamily="34" charset="-122"/>
                <a:cs typeface="Geist" pitchFamily="34" charset="-120"/>
              </a:rPr>
              <a:t> Collisions, near-misses, post-crash scenes</a:t>
            </a:r>
            <a:endParaRPr lang="en-US" sz="1550" dirty="0"/>
          </a:p>
        </p:txBody>
      </p:sp>
      <p:sp>
        <p:nvSpPr>
          <p:cNvPr id="11" name="Text 9"/>
          <p:cNvSpPr/>
          <p:nvPr/>
        </p:nvSpPr>
        <p:spPr>
          <a:xfrm>
            <a:off x="9649301" y="3095149"/>
            <a:ext cx="4139327" cy="635079"/>
          </a:xfrm>
          <a:prstGeom prst="rect">
            <a:avLst/>
          </a:prstGeom>
          <a:noFill/>
          <a:ln/>
        </p:spPr>
        <p:txBody>
          <a:bodyPr wrap="square" lIns="0" tIns="0" rIns="0" bIns="0" rtlCol="0" anchor="t"/>
          <a:lstStyle/>
          <a:p>
            <a:pPr marL="0" indent="0" algn="l">
              <a:lnSpc>
                <a:spcPts val="2500"/>
              </a:lnSpc>
              <a:buNone/>
            </a:pPr>
            <a:r>
              <a:rPr lang="en-US" sz="1550" b="1" dirty="0">
                <a:solidFill>
                  <a:srgbClr val="FFFFFF"/>
                </a:solidFill>
                <a:latin typeface="Geist" pitchFamily="34" charset="0"/>
                <a:ea typeface="Geist" pitchFamily="34" charset="-122"/>
                <a:cs typeface="Geist" pitchFamily="34" charset="-120"/>
              </a:rPr>
              <a:t>Non-Accident Frames:</a:t>
            </a:r>
            <a:r>
              <a:rPr lang="en-US" sz="1550" dirty="0">
                <a:solidFill>
                  <a:srgbClr val="FFFFFF"/>
                </a:solidFill>
                <a:latin typeface="Geist" pitchFamily="34" charset="0"/>
                <a:ea typeface="Geist" pitchFamily="34" charset="-122"/>
                <a:cs typeface="Geist" pitchFamily="34" charset="-120"/>
              </a:rPr>
              <a:t> Normal traffic flow, congestion, lane changes</a:t>
            </a:r>
            <a:endParaRPr lang="en-US" sz="1550" dirty="0"/>
          </a:p>
        </p:txBody>
      </p:sp>
      <p:sp>
        <p:nvSpPr>
          <p:cNvPr id="12" name="Text 10"/>
          <p:cNvSpPr/>
          <p:nvPr/>
        </p:nvSpPr>
        <p:spPr>
          <a:xfrm>
            <a:off x="9649301" y="3908822"/>
            <a:ext cx="4139327" cy="952619"/>
          </a:xfrm>
          <a:prstGeom prst="rect">
            <a:avLst/>
          </a:prstGeom>
          <a:noFill/>
          <a:ln/>
        </p:spPr>
        <p:txBody>
          <a:bodyPr wrap="square" lIns="0" tIns="0" rIns="0" bIns="0" rtlCol="0" anchor="t"/>
          <a:lstStyle/>
          <a:p>
            <a:pPr marL="0" indent="0" algn="l">
              <a:lnSpc>
                <a:spcPts val="2500"/>
              </a:lnSpc>
              <a:buNone/>
            </a:pPr>
            <a:r>
              <a:rPr lang="en-US" sz="1550" b="1" dirty="0">
                <a:solidFill>
                  <a:srgbClr val="FFFFFF"/>
                </a:solidFill>
                <a:latin typeface="Geist" pitchFamily="34" charset="0"/>
                <a:ea typeface="Geist" pitchFamily="34" charset="-122"/>
                <a:cs typeface="Geist" pitchFamily="34" charset="-120"/>
              </a:rPr>
              <a:t>Validation:</a:t>
            </a:r>
            <a:r>
              <a:rPr lang="en-US" sz="1550" dirty="0">
                <a:solidFill>
                  <a:srgbClr val="FFFFFF"/>
                </a:solidFill>
                <a:latin typeface="Geist" pitchFamily="34" charset="0"/>
                <a:ea typeface="Geist" pitchFamily="34" charset="-122"/>
                <a:cs typeface="Geist" pitchFamily="34" charset="-120"/>
              </a:rPr>
              <a:t> YouTube dashcam videos and additional CCTV footage for generalization testing</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1673304" y="890111"/>
            <a:ext cx="5909786" cy="447199"/>
          </a:xfrm>
          <a:prstGeom prst="rect">
            <a:avLst/>
          </a:prstGeom>
          <a:noFill/>
          <a:ln/>
        </p:spPr>
        <p:txBody>
          <a:bodyPr wrap="none" lIns="0" tIns="0" rIns="0" bIns="0" rtlCol="0" anchor="t"/>
          <a:lstStyle/>
          <a:p>
            <a:pPr marL="0" indent="0" algn="l">
              <a:lnSpc>
                <a:spcPts val="3500"/>
              </a:lnSpc>
              <a:buNone/>
            </a:pPr>
            <a:r>
              <a:rPr lang="en-US" sz="2800" b="1" dirty="0">
                <a:solidFill>
                  <a:srgbClr val="006747"/>
                </a:solidFill>
                <a:latin typeface="Calibri" panose="020F0502020204030204" pitchFamily="34" charset="0"/>
                <a:ea typeface="Calibri" panose="020F0502020204030204" pitchFamily="34" charset="0"/>
                <a:cs typeface="Calibri" panose="020F0502020204030204" pitchFamily="34" charset="0"/>
              </a:rPr>
              <a:t>System Output and Performance</a:t>
            </a:r>
            <a:endParaRPr lang="en-US" sz="2800" dirty="0"/>
          </a:p>
        </p:txBody>
      </p:sp>
      <p:sp>
        <p:nvSpPr>
          <p:cNvPr id="3" name="Text 1"/>
          <p:cNvSpPr/>
          <p:nvPr/>
        </p:nvSpPr>
        <p:spPr>
          <a:xfrm>
            <a:off x="1673304" y="1378506"/>
            <a:ext cx="2702004" cy="223480"/>
          </a:xfrm>
          <a:prstGeom prst="rect">
            <a:avLst/>
          </a:prstGeom>
          <a:noFill/>
          <a:ln/>
        </p:spPr>
        <p:txBody>
          <a:bodyPr wrap="none" lIns="0" tIns="0" rIns="0" bIns="0" rtlCol="0" anchor="t"/>
          <a:lstStyle/>
          <a:p>
            <a:pPr marL="0" indent="0" algn="l">
              <a:lnSpc>
                <a:spcPts val="1750"/>
              </a:lnSpc>
              <a:buNone/>
            </a:pPr>
            <a:r>
              <a:rPr lang="en-US" sz="1400" b="1" dirty="0">
                <a:solidFill>
                  <a:srgbClr val="006747"/>
                </a:solidFill>
                <a:latin typeface="Calibri" panose="020F0502020204030204" pitchFamily="34" charset="0"/>
                <a:ea typeface="Calibri" panose="020F0502020204030204" pitchFamily="34" charset="0"/>
                <a:cs typeface="Calibri" panose="020F0502020204030204" pitchFamily="34" charset="0"/>
              </a:rPr>
              <a:t>Multi-Event Detection Results</a:t>
            </a:r>
            <a:endParaRPr lang="en-US" sz="1400" dirty="0"/>
          </a:p>
        </p:txBody>
      </p:sp>
      <p:sp>
        <p:nvSpPr>
          <p:cNvPr id="4" name="Text 2"/>
          <p:cNvSpPr/>
          <p:nvPr/>
        </p:nvSpPr>
        <p:spPr>
          <a:xfrm>
            <a:off x="1673304" y="1756648"/>
            <a:ext cx="11283791" cy="196929"/>
          </a:xfrm>
          <a:prstGeom prst="rect">
            <a:avLst/>
          </a:prstGeom>
          <a:noFill/>
          <a:ln/>
        </p:spPr>
        <p:txBody>
          <a:bodyPr wrap="none" lIns="0" tIns="0" rIns="0" bIns="0" rtlCol="0" anchor="t"/>
          <a:lstStyle/>
          <a:p>
            <a:pPr marL="0" indent="0" algn="l">
              <a:lnSpc>
                <a:spcPts val="1550"/>
              </a:lnSpc>
              <a:buNone/>
            </a:pPr>
            <a:r>
              <a:rPr lang="en-US" sz="1100" dirty="0">
                <a:solidFill>
                  <a:srgbClr val="4B4A4A"/>
                </a:solidFill>
                <a:latin typeface="Geist" pitchFamily="34" charset="0"/>
                <a:ea typeface="Geist" pitchFamily="34" charset="-122"/>
                <a:cs typeface="Geist" pitchFamily="34" charset="-120"/>
              </a:rPr>
              <a:t>The system generates structured output identifying all accident events in a video with precise temporal boundaries:</a:t>
            </a:r>
            <a:endParaRPr lang="en-US" sz="1100" dirty="0"/>
          </a:p>
        </p:txBody>
      </p:sp>
      <p:sp>
        <p:nvSpPr>
          <p:cNvPr id="5" name="Shape 3"/>
          <p:cNvSpPr/>
          <p:nvPr/>
        </p:nvSpPr>
        <p:spPr>
          <a:xfrm>
            <a:off x="1673304" y="2069544"/>
            <a:ext cx="11283791" cy="1986915"/>
          </a:xfrm>
          <a:prstGeom prst="roundRect">
            <a:avLst>
              <a:gd name="adj" fmla="val 6482"/>
            </a:avLst>
          </a:prstGeom>
          <a:solidFill>
            <a:srgbClr val="D8ECE5"/>
          </a:solidFill>
          <a:ln/>
        </p:spPr>
      </p:sp>
      <p:sp>
        <p:nvSpPr>
          <p:cNvPr id="6" name="Shape 4"/>
          <p:cNvSpPr/>
          <p:nvPr/>
        </p:nvSpPr>
        <p:spPr>
          <a:xfrm>
            <a:off x="1666161" y="2069544"/>
            <a:ext cx="11298079" cy="1986915"/>
          </a:xfrm>
          <a:prstGeom prst="roundRect">
            <a:avLst>
              <a:gd name="adj" fmla="val 1080"/>
            </a:avLst>
          </a:prstGeom>
          <a:solidFill>
            <a:srgbClr val="D8ECE5"/>
          </a:solidFill>
          <a:ln/>
        </p:spPr>
      </p:sp>
      <p:sp>
        <p:nvSpPr>
          <p:cNvPr id="7" name="Text 5"/>
          <p:cNvSpPr/>
          <p:nvPr/>
        </p:nvSpPr>
        <p:spPr>
          <a:xfrm>
            <a:off x="1809155" y="2176820"/>
            <a:ext cx="11012091" cy="1772364"/>
          </a:xfrm>
          <a:prstGeom prst="rect">
            <a:avLst/>
          </a:prstGeom>
          <a:noFill/>
          <a:ln/>
        </p:spPr>
        <p:txBody>
          <a:bodyPr wrap="square" lIns="0" tIns="0" rIns="0" bIns="0" rtlCol="0" anchor="t"/>
          <a:lstStyle/>
          <a:p>
            <a:pPr marL="0" indent="0" algn="l">
              <a:lnSpc>
                <a:spcPts val="1550"/>
              </a:lnSpc>
              <a:buNone/>
            </a:pPr>
            <a:r>
              <a:rPr lang="en-US" sz="1100" dirty="0">
                <a:solidFill>
                  <a:srgbClr val="4B4A4A"/>
                </a:solidFill>
                <a:highlight>
                  <a:srgbClr val="D8ECE5"/>
                </a:highlight>
                <a:latin typeface="Consolas" pitchFamily="34" charset="0"/>
                <a:ea typeface="Consolas" pitchFamily="34" charset="-122"/>
                <a:cs typeface="Consolas" pitchFamily="34" charset="-120"/>
              </a:rPr>
              <a:t>Enter video URL: https://www.youtube.com/shorts/SlP5KfKzTpw
Analyzing frame 475/476
Analysis completed.
===== ACCIDENT ANALYSIS RESULT =====
Event_ID	Start_Time	 End_Time	Start_Frame	End_Frame
   1	          00:12	          00:12	            350	           356
</a:t>
            </a:r>
            <a:endParaRPr lang="en-US" sz="1100" dirty="0"/>
          </a:p>
        </p:txBody>
      </p:sp>
      <p:sp>
        <p:nvSpPr>
          <p:cNvPr id="8" name="Text 6"/>
          <p:cNvSpPr/>
          <p:nvPr/>
        </p:nvSpPr>
        <p:spPr>
          <a:xfrm>
            <a:off x="1673304" y="4211122"/>
            <a:ext cx="1788557" cy="223480"/>
          </a:xfrm>
          <a:prstGeom prst="rect">
            <a:avLst/>
          </a:prstGeom>
          <a:noFill/>
          <a:ln/>
        </p:spPr>
        <p:txBody>
          <a:bodyPr wrap="none" lIns="0" tIns="0" rIns="0" bIns="0" rtlCol="0" anchor="t"/>
          <a:lstStyle/>
          <a:p>
            <a:pPr marL="0" indent="0" algn="l">
              <a:lnSpc>
                <a:spcPts val="1750"/>
              </a:lnSpc>
              <a:buNone/>
            </a:pPr>
            <a:r>
              <a:rPr lang="en-US" sz="1400" b="1" dirty="0">
                <a:solidFill>
                  <a:srgbClr val="006747"/>
                </a:solidFill>
                <a:latin typeface="Calibri" panose="020F0502020204030204" pitchFamily="34" charset="0"/>
                <a:ea typeface="Calibri" panose="020F0502020204030204" pitchFamily="34" charset="0"/>
                <a:cs typeface="Calibri" panose="020F0502020204030204" pitchFamily="34" charset="0"/>
              </a:rPr>
              <a:t>Global Constants: </a:t>
            </a:r>
            <a:endParaRPr lang="en-US" sz="1400" dirty="0"/>
          </a:p>
        </p:txBody>
      </p:sp>
      <p:sp>
        <p:nvSpPr>
          <p:cNvPr id="9" name="Text 7"/>
          <p:cNvSpPr/>
          <p:nvPr/>
        </p:nvSpPr>
        <p:spPr>
          <a:xfrm>
            <a:off x="1673304" y="4589264"/>
            <a:ext cx="11283791" cy="591016"/>
          </a:xfrm>
          <a:prstGeom prst="rect">
            <a:avLst/>
          </a:prstGeom>
          <a:noFill/>
          <a:ln/>
        </p:spPr>
        <p:txBody>
          <a:bodyPr wrap="square" lIns="0" tIns="0" rIns="0" bIns="0" rtlCol="0" anchor="t"/>
          <a:lstStyle/>
          <a:p>
            <a:pPr marL="342900" indent="-342900" algn="l">
              <a:lnSpc>
                <a:spcPts val="1550"/>
              </a:lnSpc>
              <a:buSzPct val="100000"/>
              <a:buChar char="•"/>
            </a:pPr>
            <a:r>
              <a:rPr lang="en-US" sz="1100" b="1" dirty="0">
                <a:solidFill>
                  <a:srgbClr val="4B4A4A"/>
                </a:solidFill>
                <a:latin typeface="Geist" pitchFamily="34" charset="0"/>
                <a:ea typeface="Geist" pitchFamily="34" charset="-122"/>
                <a:cs typeface="Geist" pitchFamily="34" charset="-120"/>
              </a:rPr>
              <a:t>GLOBAL_STD_FACTOR</a:t>
            </a:r>
            <a:r>
              <a:rPr lang="en-US" sz="1100" dirty="0">
                <a:solidFill>
                  <a:srgbClr val="4B4A4A"/>
                </a:solidFill>
                <a:latin typeface="Geist" pitchFamily="34" charset="0"/>
                <a:ea typeface="Geist" pitchFamily="34" charset="-122"/>
                <a:cs typeface="Geist" pitchFamily="34" charset="-120"/>
              </a:rPr>
              <a:t> controls how abnormal a frame must be to count as an accident</a:t>
            </a:r>
            <a:endParaRPr lang="en-US" sz="1100" dirty="0"/>
          </a:p>
          <a:p>
            <a:pPr marL="342900" indent="-342900" algn="l">
              <a:lnSpc>
                <a:spcPts val="1550"/>
              </a:lnSpc>
              <a:buSzPct val="100000"/>
              <a:buChar char="•"/>
            </a:pPr>
            <a:r>
              <a:rPr lang="en-US" sz="1100" b="1" dirty="0">
                <a:solidFill>
                  <a:srgbClr val="4B4A4A"/>
                </a:solidFill>
                <a:latin typeface="Geist" pitchFamily="34" charset="0"/>
                <a:ea typeface="Geist" pitchFamily="34" charset="-122"/>
                <a:cs typeface="Geist" pitchFamily="34" charset="-120"/>
              </a:rPr>
              <a:t>FRAME_STRIDE</a:t>
            </a:r>
            <a:r>
              <a:rPr lang="en-US" sz="1100" dirty="0">
                <a:solidFill>
                  <a:srgbClr val="4B4A4A"/>
                </a:solidFill>
                <a:latin typeface="Geist" pitchFamily="34" charset="0"/>
                <a:ea typeface="Geist" pitchFamily="34" charset="-122"/>
                <a:cs typeface="Geist" pitchFamily="34" charset="-120"/>
              </a:rPr>
              <a:t> controls how often frames are analyzed to balance speed vs accuracy</a:t>
            </a:r>
            <a:endParaRPr lang="en-US" sz="1100" dirty="0"/>
          </a:p>
          <a:p>
            <a:pPr marL="342900" indent="-342900" algn="l">
              <a:lnSpc>
                <a:spcPts val="1550"/>
              </a:lnSpc>
              <a:buSzPct val="100000"/>
              <a:buChar char="•"/>
            </a:pPr>
            <a:r>
              <a:rPr lang="en-US" sz="1100" b="1" dirty="0">
                <a:solidFill>
                  <a:srgbClr val="4B4A4A"/>
                </a:solidFill>
                <a:latin typeface="Geist" pitchFamily="34" charset="0"/>
                <a:ea typeface="Geist" pitchFamily="34" charset="-122"/>
                <a:cs typeface="Geist" pitchFamily="34" charset="-120"/>
              </a:rPr>
              <a:t>MERGE_GAP_SECONDS</a:t>
            </a:r>
            <a:r>
              <a:rPr lang="en-US" sz="1100" dirty="0">
                <a:solidFill>
                  <a:srgbClr val="4B4A4A"/>
                </a:solidFill>
                <a:latin typeface="Geist" pitchFamily="34" charset="0"/>
                <a:ea typeface="Geist" pitchFamily="34" charset="-122"/>
                <a:cs typeface="Geist" pitchFamily="34" charset="-120"/>
              </a:rPr>
              <a:t> controls how nearby detections are merged into a single accident for displaying unique accidents occurrence</a:t>
            </a:r>
            <a:endParaRPr lang="en-US" sz="1100" dirty="0"/>
          </a:p>
        </p:txBody>
      </p:sp>
      <p:sp>
        <p:nvSpPr>
          <p:cNvPr id="10" name="Text 8"/>
          <p:cNvSpPr/>
          <p:nvPr/>
        </p:nvSpPr>
        <p:spPr>
          <a:xfrm>
            <a:off x="1673304" y="5399355"/>
            <a:ext cx="1788557" cy="223480"/>
          </a:xfrm>
          <a:prstGeom prst="rect">
            <a:avLst/>
          </a:prstGeom>
          <a:noFill/>
          <a:ln/>
        </p:spPr>
        <p:txBody>
          <a:bodyPr wrap="none" lIns="0" tIns="0" rIns="0" bIns="0" rtlCol="0" anchor="t"/>
          <a:lstStyle/>
          <a:p>
            <a:pPr marL="0" indent="0" algn="l">
              <a:lnSpc>
                <a:spcPts val="1750"/>
              </a:lnSpc>
              <a:buNone/>
            </a:pPr>
            <a:r>
              <a:rPr lang="en-US" sz="1400" b="1" dirty="0">
                <a:solidFill>
                  <a:srgbClr val="006747"/>
                </a:solidFill>
                <a:latin typeface="Calibri" panose="020F0502020204030204" pitchFamily="34" charset="0"/>
                <a:ea typeface="Calibri" panose="020F0502020204030204" pitchFamily="34" charset="0"/>
                <a:cs typeface="Calibri" panose="020F0502020204030204" pitchFamily="34" charset="0"/>
              </a:rPr>
              <a:t>Key Capabilities</a:t>
            </a:r>
            <a:endParaRPr lang="en-US" sz="1400" dirty="0"/>
          </a:p>
        </p:txBody>
      </p:sp>
      <p:sp>
        <p:nvSpPr>
          <p:cNvPr id="11" name="Text 9"/>
          <p:cNvSpPr/>
          <p:nvPr/>
        </p:nvSpPr>
        <p:spPr>
          <a:xfrm>
            <a:off x="1673304" y="5725943"/>
            <a:ext cx="5467350" cy="985026"/>
          </a:xfrm>
          <a:prstGeom prst="rect">
            <a:avLst/>
          </a:prstGeom>
          <a:noFill/>
          <a:ln/>
        </p:spPr>
        <p:txBody>
          <a:bodyPr wrap="square" lIns="0" tIns="0" rIns="0" bIns="0" rtlCol="0" anchor="t"/>
          <a:lstStyle/>
          <a:p>
            <a:pPr marL="342900" indent="-342900" algn="l">
              <a:lnSpc>
                <a:spcPts val="1550"/>
              </a:lnSpc>
              <a:buSzPct val="100000"/>
              <a:buChar char="•"/>
            </a:pPr>
            <a:r>
              <a:rPr lang="en-US" sz="1100" dirty="0">
                <a:solidFill>
                  <a:srgbClr val="4B4A4A"/>
                </a:solidFill>
                <a:latin typeface="Geist" pitchFamily="34" charset="0"/>
                <a:ea typeface="Geist" pitchFamily="34" charset="-122"/>
                <a:cs typeface="Geist" pitchFamily="34" charset="-120"/>
              </a:rPr>
              <a:t>Detects multiple accidents within single long video</a:t>
            </a:r>
            <a:endParaRPr lang="en-US" sz="1100" dirty="0"/>
          </a:p>
          <a:p>
            <a:pPr marL="342900" indent="-342900" algn="l">
              <a:lnSpc>
                <a:spcPts val="1550"/>
              </a:lnSpc>
              <a:buSzPct val="100000"/>
              <a:buChar char="•"/>
            </a:pPr>
            <a:r>
              <a:rPr lang="en-US" sz="1100" dirty="0">
                <a:solidFill>
                  <a:srgbClr val="4B4A4A"/>
                </a:solidFill>
                <a:latin typeface="Geist" pitchFamily="34" charset="0"/>
                <a:ea typeface="Geist" pitchFamily="34" charset="-122"/>
                <a:cs typeface="Geist" pitchFamily="34" charset="-120"/>
              </a:rPr>
              <a:t>Provides frame-accurate temporal localization</a:t>
            </a:r>
            <a:endParaRPr lang="en-US" sz="1100" dirty="0"/>
          </a:p>
          <a:p>
            <a:pPr marL="342900" indent="-342900" algn="l">
              <a:lnSpc>
                <a:spcPts val="1550"/>
              </a:lnSpc>
              <a:buSzPct val="100000"/>
              <a:buChar char="•"/>
            </a:pPr>
            <a:r>
              <a:rPr lang="en-US" sz="1100" dirty="0">
                <a:solidFill>
                  <a:srgbClr val="4B4A4A"/>
                </a:solidFill>
                <a:latin typeface="Geist" pitchFamily="34" charset="0"/>
                <a:ea typeface="Geist" pitchFamily="34" charset="-122"/>
                <a:cs typeface="Geist" pitchFamily="34" charset="-120"/>
              </a:rPr>
              <a:t>Includes pre- and post-event context windows</a:t>
            </a:r>
            <a:endParaRPr lang="en-US" sz="1100" dirty="0"/>
          </a:p>
          <a:p>
            <a:pPr marL="342900" indent="-342900" algn="l">
              <a:lnSpc>
                <a:spcPts val="1550"/>
              </a:lnSpc>
              <a:buSzPct val="100000"/>
              <a:buChar char="•"/>
            </a:pPr>
            <a:r>
              <a:rPr lang="en-US" sz="1100" dirty="0">
                <a:solidFill>
                  <a:srgbClr val="4B4A4A"/>
                </a:solidFill>
                <a:latin typeface="Geist" pitchFamily="34" charset="0"/>
                <a:ea typeface="Geist" pitchFamily="34" charset="-122"/>
                <a:cs typeface="Geist" pitchFamily="34" charset="-120"/>
              </a:rPr>
              <a:t>Outputs structured CSV for integration with traffic management systems</a:t>
            </a:r>
            <a:endParaRPr lang="en-US" sz="1100" dirty="0"/>
          </a:p>
          <a:p>
            <a:pPr marL="342900" indent="-342900" algn="l">
              <a:lnSpc>
                <a:spcPts val="1550"/>
              </a:lnSpc>
              <a:buSzPct val="100000"/>
              <a:buChar char="•"/>
            </a:pPr>
            <a:r>
              <a:rPr lang="en-US" sz="1100" dirty="0">
                <a:solidFill>
                  <a:srgbClr val="4B4A4A"/>
                </a:solidFill>
                <a:latin typeface="Geist" pitchFamily="34" charset="0"/>
                <a:ea typeface="Geist" pitchFamily="34" charset="-122"/>
                <a:cs typeface="Geist" pitchFamily="34" charset="-120"/>
              </a:rPr>
              <a:t>Handles variable video lengths and frame rates automatically</a:t>
            </a:r>
            <a:endParaRPr lang="en-US" sz="1100" dirty="0"/>
          </a:p>
        </p:txBody>
      </p:sp>
      <p:sp>
        <p:nvSpPr>
          <p:cNvPr id="12" name="Text 10"/>
          <p:cNvSpPr/>
          <p:nvPr/>
        </p:nvSpPr>
        <p:spPr>
          <a:xfrm>
            <a:off x="7497366" y="5399355"/>
            <a:ext cx="1958816" cy="223480"/>
          </a:xfrm>
          <a:prstGeom prst="rect">
            <a:avLst/>
          </a:prstGeom>
          <a:noFill/>
          <a:ln/>
        </p:spPr>
        <p:txBody>
          <a:bodyPr wrap="none" lIns="0" tIns="0" rIns="0" bIns="0" rtlCol="0" anchor="t"/>
          <a:lstStyle/>
          <a:p>
            <a:pPr marL="0" indent="0" algn="l">
              <a:lnSpc>
                <a:spcPts val="1750"/>
              </a:lnSpc>
              <a:buNone/>
            </a:pPr>
            <a:r>
              <a:rPr lang="en-US" sz="1400" b="1" dirty="0">
                <a:solidFill>
                  <a:srgbClr val="006747"/>
                </a:solidFill>
                <a:latin typeface="Calibri" panose="020F0502020204030204" pitchFamily="34" charset="0"/>
                <a:ea typeface="Calibri" panose="020F0502020204030204" pitchFamily="34" charset="0"/>
                <a:cs typeface="Calibri" panose="020F0502020204030204" pitchFamily="34" charset="0"/>
              </a:rPr>
              <a:t>Processing Efficiency</a:t>
            </a:r>
            <a:endParaRPr lang="en-US" sz="1400" dirty="0"/>
          </a:p>
        </p:txBody>
      </p:sp>
      <p:sp>
        <p:nvSpPr>
          <p:cNvPr id="13" name="Text 11"/>
          <p:cNvSpPr/>
          <p:nvPr/>
        </p:nvSpPr>
        <p:spPr>
          <a:xfrm>
            <a:off x="7497366" y="5810239"/>
            <a:ext cx="2669143" cy="472202"/>
          </a:xfrm>
          <a:prstGeom prst="rect">
            <a:avLst/>
          </a:prstGeom>
          <a:noFill/>
          <a:ln/>
        </p:spPr>
        <p:txBody>
          <a:bodyPr wrap="none" lIns="0" tIns="0" rIns="0" bIns="0" rtlCol="0" anchor="t"/>
          <a:lstStyle/>
          <a:p>
            <a:pPr marL="0" indent="0" algn="ctr">
              <a:lnSpc>
                <a:spcPts val="3700"/>
              </a:lnSpc>
              <a:buNone/>
            </a:pPr>
            <a:r>
              <a:rPr lang="en-US" sz="3700" b="1" dirty="0">
                <a:solidFill>
                  <a:srgbClr val="4B4A4A"/>
                </a:solidFill>
                <a:latin typeface="Calibri" panose="020F0502020204030204" pitchFamily="34" charset="0"/>
                <a:ea typeface="Calibri" panose="020F0502020204030204" pitchFamily="34" charset="0"/>
                <a:cs typeface="Calibri" panose="020F0502020204030204" pitchFamily="34" charset="0"/>
              </a:rPr>
              <a:t>3</a:t>
            </a:r>
            <a:endParaRPr lang="en-US" sz="3700" dirty="0"/>
          </a:p>
        </p:txBody>
      </p:sp>
      <p:sp>
        <p:nvSpPr>
          <p:cNvPr id="14" name="Text 12"/>
          <p:cNvSpPr/>
          <p:nvPr/>
        </p:nvSpPr>
        <p:spPr>
          <a:xfrm>
            <a:off x="7937659" y="6431150"/>
            <a:ext cx="1788557" cy="223480"/>
          </a:xfrm>
          <a:prstGeom prst="rect">
            <a:avLst/>
          </a:prstGeom>
          <a:noFill/>
          <a:ln/>
        </p:spPr>
        <p:txBody>
          <a:bodyPr wrap="none" lIns="0" tIns="0" rIns="0" bIns="0" rtlCol="0" anchor="t"/>
          <a:lstStyle/>
          <a:p>
            <a:pPr marL="0" indent="0" algn="ctr">
              <a:lnSpc>
                <a:spcPts val="1750"/>
              </a:lnSpc>
              <a:buNone/>
            </a:pPr>
            <a:r>
              <a:rPr lang="en-US" sz="1400" b="1" dirty="0">
                <a:solidFill>
                  <a:srgbClr val="4B4A4A"/>
                </a:solidFill>
                <a:latin typeface="Calibri" panose="020F0502020204030204" pitchFamily="34" charset="0"/>
                <a:ea typeface="Calibri" panose="020F0502020204030204" pitchFamily="34" charset="0"/>
                <a:cs typeface="Calibri" panose="020F0502020204030204" pitchFamily="34" charset="0"/>
              </a:rPr>
              <a:t>Frame Stride</a:t>
            </a:r>
            <a:endParaRPr lang="en-US" sz="1400" dirty="0"/>
          </a:p>
        </p:txBody>
      </p:sp>
      <p:sp>
        <p:nvSpPr>
          <p:cNvPr id="15" name="Text 13"/>
          <p:cNvSpPr/>
          <p:nvPr/>
        </p:nvSpPr>
        <p:spPr>
          <a:xfrm>
            <a:off x="7497366" y="6613814"/>
            <a:ext cx="2669143" cy="393859"/>
          </a:xfrm>
          <a:prstGeom prst="rect">
            <a:avLst/>
          </a:prstGeom>
          <a:noFill/>
          <a:ln/>
        </p:spPr>
        <p:txBody>
          <a:bodyPr wrap="square" lIns="0" tIns="0" rIns="0" bIns="0" rtlCol="0" anchor="t"/>
          <a:lstStyle/>
          <a:p>
            <a:pPr marL="0" indent="0" algn="ctr">
              <a:lnSpc>
                <a:spcPts val="1550"/>
              </a:lnSpc>
              <a:buNone/>
            </a:pPr>
            <a:r>
              <a:rPr lang="en-US" sz="1100" dirty="0">
                <a:solidFill>
                  <a:srgbClr val="4B4A4A"/>
                </a:solidFill>
                <a:latin typeface="Geist" pitchFamily="34" charset="0"/>
                <a:ea typeface="Geist" pitchFamily="34" charset="-122"/>
                <a:cs typeface="Geist" pitchFamily="34" charset="-120"/>
              </a:rPr>
              <a:t>Analyzes every 3rd frame for real-time feasibility</a:t>
            </a:r>
            <a:endParaRPr lang="en-US" sz="1100" dirty="0"/>
          </a:p>
        </p:txBody>
      </p:sp>
      <p:sp>
        <p:nvSpPr>
          <p:cNvPr id="16" name="Text 14"/>
          <p:cNvSpPr/>
          <p:nvPr/>
        </p:nvSpPr>
        <p:spPr>
          <a:xfrm>
            <a:off x="10295453" y="5810239"/>
            <a:ext cx="2669262" cy="472202"/>
          </a:xfrm>
          <a:prstGeom prst="rect">
            <a:avLst/>
          </a:prstGeom>
          <a:noFill/>
          <a:ln/>
        </p:spPr>
        <p:txBody>
          <a:bodyPr wrap="none" lIns="0" tIns="0" rIns="0" bIns="0" rtlCol="0" anchor="t"/>
          <a:lstStyle/>
          <a:p>
            <a:pPr marL="0" indent="0" algn="ctr">
              <a:lnSpc>
                <a:spcPts val="3700"/>
              </a:lnSpc>
              <a:buNone/>
            </a:pPr>
            <a:r>
              <a:rPr lang="en-US" sz="3700" b="1" dirty="0">
                <a:solidFill>
                  <a:srgbClr val="4B4A4A"/>
                </a:solidFill>
                <a:latin typeface="Calibri" panose="020F0502020204030204" pitchFamily="34" charset="0"/>
                <a:ea typeface="Calibri" panose="020F0502020204030204" pitchFamily="34" charset="0"/>
                <a:cs typeface="Calibri" panose="020F0502020204030204" pitchFamily="34" charset="0"/>
              </a:rPr>
              <a:t>4</a:t>
            </a:r>
            <a:endParaRPr lang="en-US" sz="3700" dirty="0"/>
          </a:p>
        </p:txBody>
      </p:sp>
      <p:sp>
        <p:nvSpPr>
          <p:cNvPr id="17" name="Text 15"/>
          <p:cNvSpPr/>
          <p:nvPr/>
        </p:nvSpPr>
        <p:spPr>
          <a:xfrm>
            <a:off x="10735747" y="6431150"/>
            <a:ext cx="1788557" cy="223480"/>
          </a:xfrm>
          <a:prstGeom prst="rect">
            <a:avLst/>
          </a:prstGeom>
          <a:noFill/>
          <a:ln/>
        </p:spPr>
        <p:txBody>
          <a:bodyPr wrap="none" lIns="0" tIns="0" rIns="0" bIns="0" rtlCol="0" anchor="t"/>
          <a:lstStyle/>
          <a:p>
            <a:pPr marL="0" indent="0" algn="ctr">
              <a:lnSpc>
                <a:spcPts val="1750"/>
              </a:lnSpc>
              <a:buNone/>
            </a:pPr>
            <a:r>
              <a:rPr lang="en-US" sz="1400" b="1" dirty="0">
                <a:solidFill>
                  <a:srgbClr val="4B4A4A"/>
                </a:solidFill>
                <a:latin typeface="Calibri" panose="020F0502020204030204" pitchFamily="34" charset="0"/>
                <a:ea typeface="Calibri" panose="020F0502020204030204" pitchFamily="34" charset="0"/>
                <a:cs typeface="Calibri" panose="020F0502020204030204" pitchFamily="34" charset="0"/>
              </a:rPr>
              <a:t>Batch Size</a:t>
            </a:r>
            <a:endParaRPr lang="en-US" sz="1400" dirty="0"/>
          </a:p>
        </p:txBody>
      </p:sp>
      <p:sp>
        <p:nvSpPr>
          <p:cNvPr id="18" name="Text 16"/>
          <p:cNvSpPr/>
          <p:nvPr/>
        </p:nvSpPr>
        <p:spPr>
          <a:xfrm>
            <a:off x="10295453" y="6613814"/>
            <a:ext cx="2669262" cy="393859"/>
          </a:xfrm>
          <a:prstGeom prst="rect">
            <a:avLst/>
          </a:prstGeom>
          <a:noFill/>
          <a:ln/>
        </p:spPr>
        <p:txBody>
          <a:bodyPr wrap="square" lIns="0" tIns="0" rIns="0" bIns="0" rtlCol="0" anchor="t"/>
          <a:lstStyle/>
          <a:p>
            <a:pPr marL="0" indent="0" algn="ctr">
              <a:lnSpc>
                <a:spcPts val="1550"/>
              </a:lnSpc>
              <a:buNone/>
            </a:pPr>
            <a:r>
              <a:rPr lang="en-US" sz="1100" dirty="0">
                <a:solidFill>
                  <a:srgbClr val="4B4A4A"/>
                </a:solidFill>
                <a:latin typeface="Geist" pitchFamily="34" charset="0"/>
                <a:ea typeface="Geist" pitchFamily="34" charset="-122"/>
                <a:cs typeface="Geist" pitchFamily="34" charset="-120"/>
              </a:rPr>
              <a:t>Processes 4 frames simultaneously in YOLO</a:t>
            </a:r>
            <a:endParaRPr lang="en-US" sz="11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2009775" y="927140"/>
            <a:ext cx="6902887" cy="420410"/>
          </a:xfrm>
          <a:prstGeom prst="rect">
            <a:avLst/>
          </a:prstGeom>
          <a:noFill/>
          <a:ln/>
        </p:spPr>
        <p:txBody>
          <a:bodyPr wrap="none" lIns="0" tIns="0" rIns="0" bIns="0" rtlCol="0" anchor="t"/>
          <a:lstStyle/>
          <a:p>
            <a:pPr marL="0" indent="0" algn="l">
              <a:lnSpc>
                <a:spcPts val="3300"/>
              </a:lnSpc>
              <a:buNone/>
            </a:pPr>
            <a:r>
              <a:rPr lang="en-US" sz="2600" b="1" dirty="0">
                <a:solidFill>
                  <a:srgbClr val="006747"/>
                </a:solidFill>
                <a:latin typeface="Calibri" panose="020F0502020204030204" pitchFamily="34" charset="0"/>
                <a:ea typeface="Calibri" panose="020F0502020204030204" pitchFamily="34" charset="0"/>
                <a:cs typeface="Calibri" panose="020F0502020204030204" pitchFamily="34" charset="0"/>
              </a:rPr>
              <a:t>Limitations of Current Implementation: </a:t>
            </a:r>
            <a:endParaRPr lang="en-US" sz="2600" dirty="0"/>
          </a:p>
        </p:txBody>
      </p:sp>
      <p:sp>
        <p:nvSpPr>
          <p:cNvPr id="3" name="Shape 1"/>
          <p:cNvSpPr/>
          <p:nvPr/>
        </p:nvSpPr>
        <p:spPr>
          <a:xfrm>
            <a:off x="2009775" y="1529953"/>
            <a:ext cx="10610850" cy="925473"/>
          </a:xfrm>
          <a:prstGeom prst="roundRect">
            <a:avLst>
              <a:gd name="adj" fmla="val 13086"/>
            </a:avLst>
          </a:prstGeom>
          <a:solidFill>
            <a:srgbClr val="E5F9F2">
              <a:alpha val="95000"/>
            </a:srgbClr>
          </a:solidFill>
          <a:ln w="15240">
            <a:solidFill>
              <a:srgbClr val="B7D5CA"/>
            </a:solidFill>
            <a:prstDash val="solid"/>
          </a:ln>
        </p:spPr>
      </p:sp>
      <p:sp>
        <p:nvSpPr>
          <p:cNvPr id="4" name="Shape 2"/>
          <p:cNvSpPr/>
          <p:nvPr/>
        </p:nvSpPr>
        <p:spPr>
          <a:xfrm>
            <a:off x="2025015" y="1545193"/>
            <a:ext cx="538163" cy="894993"/>
          </a:xfrm>
          <a:prstGeom prst="roundRect">
            <a:avLst>
              <a:gd name="adj" fmla="val 19105"/>
            </a:avLst>
          </a:prstGeom>
          <a:solidFill>
            <a:srgbClr val="D1EFE4"/>
          </a:solidFill>
          <a:ln/>
        </p:spPr>
      </p:sp>
      <p:sp>
        <p:nvSpPr>
          <p:cNvPr id="5" name="Text 3"/>
          <p:cNvSpPr/>
          <p:nvPr/>
        </p:nvSpPr>
        <p:spPr>
          <a:xfrm>
            <a:off x="2189321" y="1866543"/>
            <a:ext cx="201811" cy="252293"/>
          </a:xfrm>
          <a:prstGeom prst="rect">
            <a:avLst/>
          </a:prstGeom>
          <a:noFill/>
          <a:ln/>
        </p:spPr>
        <p:txBody>
          <a:bodyPr wrap="none" lIns="0" tIns="0" rIns="0" bIns="0" rtlCol="0" anchor="t"/>
          <a:lstStyle/>
          <a:p>
            <a:pPr marL="0" indent="0" algn="l">
              <a:lnSpc>
                <a:spcPts val="1550"/>
              </a:lnSpc>
              <a:buNone/>
            </a:pPr>
            <a:r>
              <a:rPr lang="en-US" sz="1550" b="1" dirty="0">
                <a:solidFill>
                  <a:srgbClr val="4B4A4A"/>
                </a:solidFill>
                <a:latin typeface="Calibri" panose="020F0502020204030204" pitchFamily="34" charset="0"/>
                <a:ea typeface="Calibri" panose="020F0502020204030204" pitchFamily="34" charset="0"/>
                <a:cs typeface="Calibri" panose="020F0502020204030204" pitchFamily="34" charset="0"/>
              </a:rPr>
              <a:t>1</a:t>
            </a:r>
            <a:endParaRPr lang="en-US" sz="1550" dirty="0"/>
          </a:p>
        </p:txBody>
      </p:sp>
      <p:sp>
        <p:nvSpPr>
          <p:cNvPr id="6" name="Text 4"/>
          <p:cNvSpPr/>
          <p:nvPr/>
        </p:nvSpPr>
        <p:spPr>
          <a:xfrm>
            <a:off x="2654379" y="1679734"/>
            <a:ext cx="3991808" cy="210264"/>
          </a:xfrm>
          <a:prstGeom prst="rect">
            <a:avLst/>
          </a:prstGeom>
          <a:noFill/>
          <a:ln/>
        </p:spPr>
        <p:txBody>
          <a:bodyPr wrap="none" lIns="0" tIns="0" rIns="0" bIns="0" rtlCol="0" anchor="t"/>
          <a:lstStyle/>
          <a:p>
            <a:pPr marL="0" indent="0" algn="l">
              <a:lnSpc>
                <a:spcPts val="1650"/>
              </a:lnSpc>
              <a:buNone/>
            </a:pPr>
            <a:r>
              <a:rPr lang="en-US" sz="1300" b="1" dirty="0">
                <a:solidFill>
                  <a:srgbClr val="4B4A4A"/>
                </a:solidFill>
                <a:latin typeface="Calibri" panose="020F0502020204030204" pitchFamily="34" charset="0"/>
                <a:ea typeface="Calibri" panose="020F0502020204030204" pitchFamily="34" charset="0"/>
                <a:cs typeface="Calibri" panose="020F0502020204030204" pitchFamily="34" charset="0"/>
              </a:rPr>
              <a:t>Sensitivity Bias Toward High-Energy Accidents</a:t>
            </a:r>
            <a:endParaRPr lang="en-US" sz="1300" dirty="0"/>
          </a:p>
        </p:txBody>
      </p:sp>
      <p:sp>
        <p:nvSpPr>
          <p:cNvPr id="7" name="Text 5"/>
          <p:cNvSpPr/>
          <p:nvPr/>
        </p:nvSpPr>
        <p:spPr>
          <a:xfrm>
            <a:off x="2654379" y="1944648"/>
            <a:ext cx="9816465" cy="360998"/>
          </a:xfrm>
          <a:prstGeom prst="rect">
            <a:avLst/>
          </a:prstGeom>
          <a:noFill/>
          <a:ln/>
        </p:spPr>
        <p:txBody>
          <a:bodyPr wrap="square" lIns="0" tIns="0" rIns="0" bIns="0" rtlCol="0" anchor="t"/>
          <a:lstStyle/>
          <a:p>
            <a:pPr marL="0" indent="0" algn="l">
              <a:lnSpc>
                <a:spcPts val="1400"/>
              </a:lnSpc>
              <a:buNone/>
            </a:pPr>
            <a:r>
              <a:rPr lang="en-US" sz="1050" dirty="0">
                <a:solidFill>
                  <a:srgbClr val="4B4A4A"/>
                </a:solidFill>
                <a:latin typeface="Geist" pitchFamily="34" charset="0"/>
                <a:ea typeface="Geist" pitchFamily="34" charset="-122"/>
                <a:cs typeface="Geist" pitchFamily="34" charset="-120"/>
              </a:rPr>
              <a:t>The current anomaly detection logic relies on statistical thresholds and motion intensity, which makes the system more effective at detecting severe accidents while minor or low-speed collisions may go unnoticed.</a:t>
            </a:r>
            <a:endParaRPr lang="en-US" sz="1050" dirty="0"/>
          </a:p>
        </p:txBody>
      </p:sp>
      <p:sp>
        <p:nvSpPr>
          <p:cNvPr id="8" name="Shape 6"/>
          <p:cNvSpPr/>
          <p:nvPr/>
        </p:nvSpPr>
        <p:spPr>
          <a:xfrm>
            <a:off x="2009775" y="2546628"/>
            <a:ext cx="10610850" cy="925473"/>
          </a:xfrm>
          <a:prstGeom prst="roundRect">
            <a:avLst>
              <a:gd name="adj" fmla="val 13086"/>
            </a:avLst>
          </a:prstGeom>
          <a:solidFill>
            <a:srgbClr val="E5F9F2">
              <a:alpha val="95000"/>
            </a:srgbClr>
          </a:solidFill>
          <a:ln w="15240">
            <a:solidFill>
              <a:srgbClr val="B7D5CA"/>
            </a:solidFill>
            <a:prstDash val="solid"/>
          </a:ln>
        </p:spPr>
      </p:sp>
      <p:sp>
        <p:nvSpPr>
          <p:cNvPr id="9" name="Shape 7"/>
          <p:cNvSpPr/>
          <p:nvPr/>
        </p:nvSpPr>
        <p:spPr>
          <a:xfrm>
            <a:off x="2025015" y="2561868"/>
            <a:ext cx="538163" cy="894993"/>
          </a:xfrm>
          <a:prstGeom prst="roundRect">
            <a:avLst>
              <a:gd name="adj" fmla="val 19105"/>
            </a:avLst>
          </a:prstGeom>
          <a:solidFill>
            <a:srgbClr val="D1EFE4"/>
          </a:solidFill>
          <a:ln/>
        </p:spPr>
      </p:sp>
      <p:sp>
        <p:nvSpPr>
          <p:cNvPr id="10" name="Text 8"/>
          <p:cNvSpPr/>
          <p:nvPr/>
        </p:nvSpPr>
        <p:spPr>
          <a:xfrm>
            <a:off x="2189321" y="2883218"/>
            <a:ext cx="201811" cy="252293"/>
          </a:xfrm>
          <a:prstGeom prst="rect">
            <a:avLst/>
          </a:prstGeom>
          <a:noFill/>
          <a:ln/>
        </p:spPr>
        <p:txBody>
          <a:bodyPr wrap="none" lIns="0" tIns="0" rIns="0" bIns="0" rtlCol="0" anchor="t"/>
          <a:lstStyle/>
          <a:p>
            <a:pPr marL="0" indent="0" algn="l">
              <a:lnSpc>
                <a:spcPts val="1550"/>
              </a:lnSpc>
              <a:buNone/>
            </a:pPr>
            <a:r>
              <a:rPr lang="en-US" sz="1550" b="1" dirty="0">
                <a:solidFill>
                  <a:srgbClr val="4B4A4A"/>
                </a:solidFill>
                <a:latin typeface="Calibri" panose="020F0502020204030204" pitchFamily="34" charset="0"/>
                <a:ea typeface="Calibri" panose="020F0502020204030204" pitchFamily="34" charset="0"/>
                <a:cs typeface="Calibri" panose="020F0502020204030204" pitchFamily="34" charset="0"/>
              </a:rPr>
              <a:t>2</a:t>
            </a:r>
            <a:endParaRPr lang="en-US" sz="1550" dirty="0"/>
          </a:p>
        </p:txBody>
      </p:sp>
      <p:sp>
        <p:nvSpPr>
          <p:cNvPr id="11" name="Text 9"/>
          <p:cNvSpPr/>
          <p:nvPr/>
        </p:nvSpPr>
        <p:spPr>
          <a:xfrm>
            <a:off x="2654379" y="2696408"/>
            <a:ext cx="2661642" cy="210264"/>
          </a:xfrm>
          <a:prstGeom prst="rect">
            <a:avLst/>
          </a:prstGeom>
          <a:noFill/>
          <a:ln/>
        </p:spPr>
        <p:txBody>
          <a:bodyPr wrap="none" lIns="0" tIns="0" rIns="0" bIns="0" rtlCol="0" anchor="t"/>
          <a:lstStyle/>
          <a:p>
            <a:pPr marL="0" indent="0" algn="l">
              <a:lnSpc>
                <a:spcPts val="1650"/>
              </a:lnSpc>
              <a:buNone/>
            </a:pPr>
            <a:r>
              <a:rPr lang="en-US" sz="1300" b="1" dirty="0">
                <a:solidFill>
                  <a:srgbClr val="4B4A4A"/>
                </a:solidFill>
                <a:latin typeface="Calibri" panose="020F0502020204030204" pitchFamily="34" charset="0"/>
                <a:ea typeface="Calibri" panose="020F0502020204030204" pitchFamily="34" charset="0"/>
                <a:cs typeface="Calibri" panose="020F0502020204030204" pitchFamily="34" charset="0"/>
              </a:rPr>
              <a:t>Heuristic-Based Decision Logic</a:t>
            </a:r>
            <a:endParaRPr lang="en-US" sz="1300" dirty="0"/>
          </a:p>
        </p:txBody>
      </p:sp>
      <p:sp>
        <p:nvSpPr>
          <p:cNvPr id="12" name="Text 10"/>
          <p:cNvSpPr/>
          <p:nvPr/>
        </p:nvSpPr>
        <p:spPr>
          <a:xfrm>
            <a:off x="2654379" y="2961323"/>
            <a:ext cx="9816465" cy="360998"/>
          </a:xfrm>
          <a:prstGeom prst="rect">
            <a:avLst/>
          </a:prstGeom>
          <a:noFill/>
          <a:ln/>
        </p:spPr>
        <p:txBody>
          <a:bodyPr wrap="square" lIns="0" tIns="0" rIns="0" bIns="0" rtlCol="0" anchor="t"/>
          <a:lstStyle/>
          <a:p>
            <a:pPr marL="0" indent="0" algn="l">
              <a:lnSpc>
                <a:spcPts val="1400"/>
              </a:lnSpc>
              <a:buNone/>
            </a:pPr>
            <a:r>
              <a:rPr lang="en-US" sz="1050" dirty="0">
                <a:solidFill>
                  <a:srgbClr val="4B4A4A"/>
                </a:solidFill>
                <a:latin typeface="Geist" pitchFamily="34" charset="0"/>
                <a:ea typeface="Geist" pitchFamily="34" charset="-122"/>
                <a:cs typeface="Geist" pitchFamily="34" charset="-120"/>
              </a:rPr>
              <a:t>Accident likelihood is computed using manually weighted features (optical flow, entropy, object count). These weights are not learned end-to-end and may not generalize optimally across all traffic environments.</a:t>
            </a:r>
            <a:endParaRPr lang="en-US" sz="1050" dirty="0"/>
          </a:p>
        </p:txBody>
      </p:sp>
      <p:sp>
        <p:nvSpPr>
          <p:cNvPr id="13" name="Shape 11"/>
          <p:cNvSpPr/>
          <p:nvPr/>
        </p:nvSpPr>
        <p:spPr>
          <a:xfrm>
            <a:off x="2009775" y="3563303"/>
            <a:ext cx="10610850" cy="925473"/>
          </a:xfrm>
          <a:prstGeom prst="roundRect">
            <a:avLst>
              <a:gd name="adj" fmla="val 13086"/>
            </a:avLst>
          </a:prstGeom>
          <a:solidFill>
            <a:srgbClr val="E5F9F2">
              <a:alpha val="95000"/>
            </a:srgbClr>
          </a:solidFill>
          <a:ln w="15240">
            <a:solidFill>
              <a:srgbClr val="B7D5CA"/>
            </a:solidFill>
            <a:prstDash val="solid"/>
          </a:ln>
        </p:spPr>
      </p:sp>
      <p:sp>
        <p:nvSpPr>
          <p:cNvPr id="14" name="Shape 12"/>
          <p:cNvSpPr/>
          <p:nvPr/>
        </p:nvSpPr>
        <p:spPr>
          <a:xfrm>
            <a:off x="2025015" y="3578543"/>
            <a:ext cx="538163" cy="894993"/>
          </a:xfrm>
          <a:prstGeom prst="roundRect">
            <a:avLst>
              <a:gd name="adj" fmla="val 19105"/>
            </a:avLst>
          </a:prstGeom>
          <a:solidFill>
            <a:srgbClr val="D1EFE4"/>
          </a:solidFill>
          <a:ln/>
        </p:spPr>
      </p:sp>
      <p:sp>
        <p:nvSpPr>
          <p:cNvPr id="15" name="Text 13"/>
          <p:cNvSpPr/>
          <p:nvPr/>
        </p:nvSpPr>
        <p:spPr>
          <a:xfrm>
            <a:off x="2189321" y="3899892"/>
            <a:ext cx="201811" cy="252293"/>
          </a:xfrm>
          <a:prstGeom prst="rect">
            <a:avLst/>
          </a:prstGeom>
          <a:noFill/>
          <a:ln/>
        </p:spPr>
        <p:txBody>
          <a:bodyPr wrap="none" lIns="0" tIns="0" rIns="0" bIns="0" rtlCol="0" anchor="t"/>
          <a:lstStyle/>
          <a:p>
            <a:pPr marL="0" indent="0" algn="l">
              <a:lnSpc>
                <a:spcPts val="1550"/>
              </a:lnSpc>
              <a:buNone/>
            </a:pPr>
            <a:r>
              <a:rPr lang="en-US" sz="1550" b="1" dirty="0">
                <a:solidFill>
                  <a:srgbClr val="4B4A4A"/>
                </a:solidFill>
                <a:latin typeface="Calibri" panose="020F0502020204030204" pitchFamily="34" charset="0"/>
                <a:ea typeface="Calibri" panose="020F0502020204030204" pitchFamily="34" charset="0"/>
                <a:cs typeface="Calibri" panose="020F0502020204030204" pitchFamily="34" charset="0"/>
              </a:rPr>
              <a:t>3</a:t>
            </a:r>
            <a:endParaRPr lang="en-US" sz="1550" dirty="0"/>
          </a:p>
        </p:txBody>
      </p:sp>
      <p:sp>
        <p:nvSpPr>
          <p:cNvPr id="16" name="Text 14"/>
          <p:cNvSpPr/>
          <p:nvPr/>
        </p:nvSpPr>
        <p:spPr>
          <a:xfrm>
            <a:off x="2654379" y="3713083"/>
            <a:ext cx="2860715" cy="210264"/>
          </a:xfrm>
          <a:prstGeom prst="rect">
            <a:avLst/>
          </a:prstGeom>
          <a:noFill/>
          <a:ln/>
        </p:spPr>
        <p:txBody>
          <a:bodyPr wrap="none" lIns="0" tIns="0" rIns="0" bIns="0" rtlCol="0" anchor="t"/>
          <a:lstStyle/>
          <a:p>
            <a:pPr marL="0" indent="0" algn="l">
              <a:lnSpc>
                <a:spcPts val="1650"/>
              </a:lnSpc>
              <a:buNone/>
            </a:pPr>
            <a:r>
              <a:rPr lang="en-US" sz="1300" b="1" dirty="0">
                <a:solidFill>
                  <a:srgbClr val="4B4A4A"/>
                </a:solidFill>
                <a:latin typeface="Calibri" panose="020F0502020204030204" pitchFamily="34" charset="0"/>
                <a:ea typeface="Calibri" panose="020F0502020204030204" pitchFamily="34" charset="0"/>
                <a:cs typeface="Calibri" panose="020F0502020204030204" pitchFamily="34" charset="0"/>
              </a:rPr>
              <a:t>Limited Temporal Understanding</a:t>
            </a:r>
            <a:endParaRPr lang="en-US" sz="1300" dirty="0"/>
          </a:p>
        </p:txBody>
      </p:sp>
      <p:sp>
        <p:nvSpPr>
          <p:cNvPr id="17" name="Text 15"/>
          <p:cNvSpPr/>
          <p:nvPr/>
        </p:nvSpPr>
        <p:spPr>
          <a:xfrm>
            <a:off x="2654379" y="3977997"/>
            <a:ext cx="9816465" cy="360998"/>
          </a:xfrm>
          <a:prstGeom prst="rect">
            <a:avLst/>
          </a:prstGeom>
          <a:noFill/>
          <a:ln/>
        </p:spPr>
        <p:txBody>
          <a:bodyPr wrap="square" lIns="0" tIns="0" rIns="0" bIns="0" rtlCol="0" anchor="t"/>
          <a:lstStyle/>
          <a:p>
            <a:pPr marL="0" indent="0" algn="l">
              <a:lnSpc>
                <a:spcPts val="1400"/>
              </a:lnSpc>
              <a:buNone/>
            </a:pPr>
            <a:r>
              <a:rPr lang="en-US" sz="1050" dirty="0">
                <a:solidFill>
                  <a:srgbClr val="4B4A4A"/>
                </a:solidFill>
                <a:latin typeface="Geist" pitchFamily="34" charset="0"/>
                <a:ea typeface="Geist" pitchFamily="34" charset="-122"/>
                <a:cs typeface="Geist" pitchFamily="34" charset="-120"/>
              </a:rPr>
              <a:t>The system analyzes short-term frame-to-frame changes and does not model long-range temporal dependencies, which can be important for slow-developing or subtle accident scenarios.</a:t>
            </a:r>
            <a:endParaRPr lang="en-US" sz="1050" dirty="0"/>
          </a:p>
        </p:txBody>
      </p:sp>
      <p:sp>
        <p:nvSpPr>
          <p:cNvPr id="18" name="Shape 16"/>
          <p:cNvSpPr/>
          <p:nvPr/>
        </p:nvSpPr>
        <p:spPr>
          <a:xfrm>
            <a:off x="2009775" y="4579977"/>
            <a:ext cx="10610850" cy="807244"/>
          </a:xfrm>
          <a:prstGeom prst="roundRect">
            <a:avLst>
              <a:gd name="adj" fmla="val 15002"/>
            </a:avLst>
          </a:prstGeom>
          <a:solidFill>
            <a:srgbClr val="E5F9F2">
              <a:alpha val="95000"/>
            </a:srgbClr>
          </a:solidFill>
          <a:ln w="15240">
            <a:solidFill>
              <a:srgbClr val="B7D5CA"/>
            </a:solidFill>
            <a:prstDash val="solid"/>
          </a:ln>
        </p:spPr>
      </p:sp>
      <p:sp>
        <p:nvSpPr>
          <p:cNvPr id="19" name="Shape 17"/>
          <p:cNvSpPr/>
          <p:nvPr/>
        </p:nvSpPr>
        <p:spPr>
          <a:xfrm>
            <a:off x="2025015" y="4595217"/>
            <a:ext cx="538163" cy="776764"/>
          </a:xfrm>
          <a:prstGeom prst="roundRect">
            <a:avLst>
              <a:gd name="adj" fmla="val 19105"/>
            </a:avLst>
          </a:prstGeom>
          <a:solidFill>
            <a:srgbClr val="D1EFE4"/>
          </a:solidFill>
          <a:ln/>
        </p:spPr>
      </p:sp>
      <p:sp>
        <p:nvSpPr>
          <p:cNvPr id="20" name="Text 18"/>
          <p:cNvSpPr/>
          <p:nvPr/>
        </p:nvSpPr>
        <p:spPr>
          <a:xfrm>
            <a:off x="2189321" y="4857393"/>
            <a:ext cx="201811" cy="252293"/>
          </a:xfrm>
          <a:prstGeom prst="rect">
            <a:avLst/>
          </a:prstGeom>
          <a:noFill/>
          <a:ln/>
        </p:spPr>
        <p:txBody>
          <a:bodyPr wrap="none" lIns="0" tIns="0" rIns="0" bIns="0" rtlCol="0" anchor="t"/>
          <a:lstStyle/>
          <a:p>
            <a:pPr marL="0" indent="0" algn="l">
              <a:lnSpc>
                <a:spcPts val="1550"/>
              </a:lnSpc>
              <a:buNone/>
            </a:pPr>
            <a:r>
              <a:rPr lang="en-US" sz="1550" b="1" dirty="0">
                <a:solidFill>
                  <a:srgbClr val="4B4A4A"/>
                </a:solidFill>
                <a:latin typeface="Calibri" panose="020F0502020204030204" pitchFamily="34" charset="0"/>
                <a:ea typeface="Calibri" panose="020F0502020204030204" pitchFamily="34" charset="0"/>
                <a:cs typeface="Calibri" panose="020F0502020204030204" pitchFamily="34" charset="0"/>
              </a:rPr>
              <a:t>4</a:t>
            </a:r>
            <a:endParaRPr lang="en-US" sz="1550" dirty="0"/>
          </a:p>
        </p:txBody>
      </p:sp>
      <p:sp>
        <p:nvSpPr>
          <p:cNvPr id="21" name="Text 19"/>
          <p:cNvSpPr/>
          <p:nvPr/>
        </p:nvSpPr>
        <p:spPr>
          <a:xfrm>
            <a:off x="2654379" y="4729758"/>
            <a:ext cx="2568893" cy="210264"/>
          </a:xfrm>
          <a:prstGeom prst="rect">
            <a:avLst/>
          </a:prstGeom>
          <a:noFill/>
          <a:ln/>
        </p:spPr>
        <p:txBody>
          <a:bodyPr wrap="none" lIns="0" tIns="0" rIns="0" bIns="0" rtlCol="0" anchor="t"/>
          <a:lstStyle/>
          <a:p>
            <a:pPr marL="0" indent="0" algn="l">
              <a:lnSpc>
                <a:spcPts val="1650"/>
              </a:lnSpc>
              <a:buNone/>
            </a:pPr>
            <a:r>
              <a:rPr lang="en-US" sz="1300" b="1" dirty="0">
                <a:solidFill>
                  <a:srgbClr val="4B4A4A"/>
                </a:solidFill>
                <a:latin typeface="Calibri" panose="020F0502020204030204" pitchFamily="34" charset="0"/>
                <a:ea typeface="Calibri" panose="020F0502020204030204" pitchFamily="34" charset="0"/>
                <a:cs typeface="Calibri" panose="020F0502020204030204" pitchFamily="34" charset="0"/>
              </a:rPr>
              <a:t>Dependence on Visual Quality</a:t>
            </a:r>
            <a:endParaRPr lang="en-US" sz="1300" dirty="0"/>
          </a:p>
        </p:txBody>
      </p:sp>
      <p:sp>
        <p:nvSpPr>
          <p:cNvPr id="22" name="Text 20"/>
          <p:cNvSpPr/>
          <p:nvPr/>
        </p:nvSpPr>
        <p:spPr>
          <a:xfrm>
            <a:off x="2654379" y="4994672"/>
            <a:ext cx="9816465" cy="180499"/>
          </a:xfrm>
          <a:prstGeom prst="rect">
            <a:avLst/>
          </a:prstGeom>
          <a:noFill/>
          <a:ln/>
        </p:spPr>
        <p:txBody>
          <a:bodyPr wrap="none" lIns="0" tIns="0" rIns="0" bIns="0" rtlCol="0" anchor="t"/>
          <a:lstStyle/>
          <a:p>
            <a:pPr marL="0" indent="0" algn="l">
              <a:lnSpc>
                <a:spcPts val="1400"/>
              </a:lnSpc>
              <a:buNone/>
            </a:pPr>
            <a:r>
              <a:rPr lang="en-US" sz="1050" dirty="0">
                <a:solidFill>
                  <a:srgbClr val="4B4A4A"/>
                </a:solidFill>
                <a:latin typeface="Geist" pitchFamily="34" charset="0"/>
                <a:ea typeface="Geist" pitchFamily="34" charset="-122"/>
                <a:cs typeface="Geist" pitchFamily="34" charset="-120"/>
              </a:rPr>
              <a:t>Performance degrades under poor lighting, rain, fog, night-time conditions, or camera shake, as both optical flow and entropy are sensitive to visual noise.</a:t>
            </a:r>
            <a:endParaRPr lang="en-US" sz="1050" dirty="0"/>
          </a:p>
        </p:txBody>
      </p:sp>
      <p:sp>
        <p:nvSpPr>
          <p:cNvPr id="23" name="Shape 21"/>
          <p:cNvSpPr/>
          <p:nvPr/>
        </p:nvSpPr>
        <p:spPr>
          <a:xfrm>
            <a:off x="2009775" y="5478423"/>
            <a:ext cx="10610850" cy="925473"/>
          </a:xfrm>
          <a:prstGeom prst="roundRect">
            <a:avLst>
              <a:gd name="adj" fmla="val 13086"/>
            </a:avLst>
          </a:prstGeom>
          <a:solidFill>
            <a:srgbClr val="E5F9F2">
              <a:alpha val="95000"/>
            </a:srgbClr>
          </a:solidFill>
          <a:ln w="15240">
            <a:solidFill>
              <a:srgbClr val="B7D5CA"/>
            </a:solidFill>
            <a:prstDash val="solid"/>
          </a:ln>
        </p:spPr>
      </p:sp>
      <p:sp>
        <p:nvSpPr>
          <p:cNvPr id="24" name="Shape 22"/>
          <p:cNvSpPr/>
          <p:nvPr/>
        </p:nvSpPr>
        <p:spPr>
          <a:xfrm>
            <a:off x="2025015" y="5493663"/>
            <a:ext cx="538163" cy="894993"/>
          </a:xfrm>
          <a:prstGeom prst="roundRect">
            <a:avLst>
              <a:gd name="adj" fmla="val 19105"/>
            </a:avLst>
          </a:prstGeom>
          <a:solidFill>
            <a:srgbClr val="D1EFE4"/>
          </a:solidFill>
          <a:ln/>
        </p:spPr>
      </p:sp>
      <p:sp>
        <p:nvSpPr>
          <p:cNvPr id="25" name="Text 23"/>
          <p:cNvSpPr/>
          <p:nvPr/>
        </p:nvSpPr>
        <p:spPr>
          <a:xfrm>
            <a:off x="2189321" y="5815013"/>
            <a:ext cx="201811" cy="252293"/>
          </a:xfrm>
          <a:prstGeom prst="rect">
            <a:avLst/>
          </a:prstGeom>
          <a:noFill/>
          <a:ln/>
        </p:spPr>
        <p:txBody>
          <a:bodyPr wrap="none" lIns="0" tIns="0" rIns="0" bIns="0" rtlCol="0" anchor="t"/>
          <a:lstStyle/>
          <a:p>
            <a:pPr marL="0" indent="0" algn="l">
              <a:lnSpc>
                <a:spcPts val="1550"/>
              </a:lnSpc>
              <a:buNone/>
            </a:pPr>
            <a:r>
              <a:rPr lang="en-US" sz="1550" b="1" dirty="0">
                <a:solidFill>
                  <a:srgbClr val="4B4A4A"/>
                </a:solidFill>
                <a:latin typeface="Calibri" panose="020F0502020204030204" pitchFamily="34" charset="0"/>
                <a:ea typeface="Calibri" panose="020F0502020204030204" pitchFamily="34" charset="0"/>
                <a:cs typeface="Calibri" panose="020F0502020204030204" pitchFamily="34" charset="0"/>
              </a:rPr>
              <a:t>5</a:t>
            </a:r>
            <a:endParaRPr lang="en-US" sz="1550" dirty="0"/>
          </a:p>
        </p:txBody>
      </p:sp>
      <p:sp>
        <p:nvSpPr>
          <p:cNvPr id="26" name="Text 24"/>
          <p:cNvSpPr/>
          <p:nvPr/>
        </p:nvSpPr>
        <p:spPr>
          <a:xfrm>
            <a:off x="2654379" y="5628203"/>
            <a:ext cx="2763083" cy="210264"/>
          </a:xfrm>
          <a:prstGeom prst="rect">
            <a:avLst/>
          </a:prstGeom>
          <a:noFill/>
          <a:ln/>
        </p:spPr>
        <p:txBody>
          <a:bodyPr wrap="none" lIns="0" tIns="0" rIns="0" bIns="0" rtlCol="0" anchor="t"/>
          <a:lstStyle/>
          <a:p>
            <a:pPr marL="0" indent="0" algn="l">
              <a:lnSpc>
                <a:spcPts val="1650"/>
              </a:lnSpc>
              <a:buNone/>
            </a:pPr>
            <a:r>
              <a:rPr lang="en-US" sz="1300" b="1" dirty="0">
                <a:solidFill>
                  <a:srgbClr val="4B4A4A"/>
                </a:solidFill>
                <a:latin typeface="Calibri" panose="020F0502020204030204" pitchFamily="34" charset="0"/>
                <a:ea typeface="Calibri" panose="020F0502020204030204" pitchFamily="34" charset="0"/>
                <a:cs typeface="Calibri" panose="020F0502020204030204" pitchFamily="34" charset="0"/>
              </a:rPr>
              <a:t>No Contextual Traffic Semantics</a:t>
            </a:r>
            <a:endParaRPr lang="en-US" sz="1300" dirty="0"/>
          </a:p>
        </p:txBody>
      </p:sp>
      <p:sp>
        <p:nvSpPr>
          <p:cNvPr id="27" name="Text 25"/>
          <p:cNvSpPr/>
          <p:nvPr/>
        </p:nvSpPr>
        <p:spPr>
          <a:xfrm>
            <a:off x="2654379" y="5893118"/>
            <a:ext cx="9816465" cy="360998"/>
          </a:xfrm>
          <a:prstGeom prst="rect">
            <a:avLst/>
          </a:prstGeom>
          <a:noFill/>
          <a:ln/>
        </p:spPr>
        <p:txBody>
          <a:bodyPr wrap="square" lIns="0" tIns="0" rIns="0" bIns="0" rtlCol="0" anchor="t"/>
          <a:lstStyle/>
          <a:p>
            <a:pPr marL="0" indent="0" algn="l">
              <a:lnSpc>
                <a:spcPts val="1400"/>
              </a:lnSpc>
              <a:buNone/>
            </a:pPr>
            <a:r>
              <a:rPr lang="en-US" sz="1050" dirty="0">
                <a:solidFill>
                  <a:srgbClr val="4B4A4A"/>
                </a:solidFill>
                <a:latin typeface="Geist" pitchFamily="34" charset="0"/>
                <a:ea typeface="Geist" pitchFamily="34" charset="-122"/>
                <a:cs typeface="Geist" pitchFamily="34" charset="-120"/>
              </a:rPr>
              <a:t>The system does not incorporate traffic rules, lane structure, speed limits, or road geometry, which limits its ability to distinguish accidents from aggressive but legal driving behavior.</a:t>
            </a:r>
            <a:endParaRPr lang="en-US" sz="1050" dirty="0"/>
          </a:p>
        </p:txBody>
      </p:sp>
      <p:sp>
        <p:nvSpPr>
          <p:cNvPr id="28" name="Shape 26"/>
          <p:cNvSpPr/>
          <p:nvPr/>
        </p:nvSpPr>
        <p:spPr>
          <a:xfrm>
            <a:off x="2009775" y="6495098"/>
            <a:ext cx="10610850" cy="807244"/>
          </a:xfrm>
          <a:prstGeom prst="roundRect">
            <a:avLst>
              <a:gd name="adj" fmla="val 15002"/>
            </a:avLst>
          </a:prstGeom>
          <a:solidFill>
            <a:srgbClr val="E5F9F2">
              <a:alpha val="95000"/>
            </a:srgbClr>
          </a:solidFill>
          <a:ln w="15240">
            <a:solidFill>
              <a:srgbClr val="B7D5CA"/>
            </a:solidFill>
            <a:prstDash val="solid"/>
          </a:ln>
        </p:spPr>
      </p:sp>
      <p:sp>
        <p:nvSpPr>
          <p:cNvPr id="29" name="Shape 27"/>
          <p:cNvSpPr/>
          <p:nvPr/>
        </p:nvSpPr>
        <p:spPr>
          <a:xfrm>
            <a:off x="2025015" y="6510338"/>
            <a:ext cx="538163" cy="776764"/>
          </a:xfrm>
          <a:prstGeom prst="roundRect">
            <a:avLst>
              <a:gd name="adj" fmla="val 19105"/>
            </a:avLst>
          </a:prstGeom>
          <a:solidFill>
            <a:srgbClr val="D1EFE4"/>
          </a:solidFill>
          <a:ln/>
        </p:spPr>
      </p:sp>
      <p:sp>
        <p:nvSpPr>
          <p:cNvPr id="30" name="Text 28"/>
          <p:cNvSpPr/>
          <p:nvPr/>
        </p:nvSpPr>
        <p:spPr>
          <a:xfrm>
            <a:off x="2189321" y="6772513"/>
            <a:ext cx="201811" cy="252293"/>
          </a:xfrm>
          <a:prstGeom prst="rect">
            <a:avLst/>
          </a:prstGeom>
          <a:noFill/>
          <a:ln/>
        </p:spPr>
        <p:txBody>
          <a:bodyPr wrap="none" lIns="0" tIns="0" rIns="0" bIns="0" rtlCol="0" anchor="t"/>
          <a:lstStyle/>
          <a:p>
            <a:pPr marL="0" indent="0" algn="l">
              <a:lnSpc>
                <a:spcPts val="1550"/>
              </a:lnSpc>
              <a:buNone/>
            </a:pPr>
            <a:r>
              <a:rPr lang="en-US" sz="1550" b="1" dirty="0">
                <a:solidFill>
                  <a:srgbClr val="4B4A4A"/>
                </a:solidFill>
                <a:latin typeface="Calibri" panose="020F0502020204030204" pitchFamily="34" charset="0"/>
                <a:ea typeface="Calibri" panose="020F0502020204030204" pitchFamily="34" charset="0"/>
                <a:cs typeface="Calibri" panose="020F0502020204030204" pitchFamily="34" charset="0"/>
              </a:rPr>
              <a:t>6</a:t>
            </a:r>
            <a:endParaRPr lang="en-US" sz="1550" dirty="0"/>
          </a:p>
        </p:txBody>
      </p:sp>
      <p:sp>
        <p:nvSpPr>
          <p:cNvPr id="31" name="Text 29"/>
          <p:cNvSpPr/>
          <p:nvPr/>
        </p:nvSpPr>
        <p:spPr>
          <a:xfrm>
            <a:off x="2654379" y="6644878"/>
            <a:ext cx="2771418" cy="210264"/>
          </a:xfrm>
          <a:prstGeom prst="rect">
            <a:avLst/>
          </a:prstGeom>
          <a:noFill/>
          <a:ln/>
        </p:spPr>
        <p:txBody>
          <a:bodyPr wrap="none" lIns="0" tIns="0" rIns="0" bIns="0" rtlCol="0" anchor="t"/>
          <a:lstStyle/>
          <a:p>
            <a:pPr marL="0" indent="0" algn="l">
              <a:lnSpc>
                <a:spcPts val="1650"/>
              </a:lnSpc>
              <a:buNone/>
            </a:pPr>
            <a:r>
              <a:rPr lang="en-US" sz="1300" b="1" dirty="0">
                <a:solidFill>
                  <a:srgbClr val="4B4A4A"/>
                </a:solidFill>
                <a:latin typeface="Calibri" panose="020F0502020204030204" pitchFamily="34" charset="0"/>
                <a:ea typeface="Calibri" panose="020F0502020204030204" pitchFamily="34" charset="0"/>
                <a:cs typeface="Calibri" panose="020F0502020204030204" pitchFamily="34" charset="0"/>
              </a:rPr>
              <a:t>Pre-Recorded Video Assumption</a:t>
            </a:r>
            <a:endParaRPr lang="en-US" sz="1300" dirty="0"/>
          </a:p>
        </p:txBody>
      </p:sp>
      <p:sp>
        <p:nvSpPr>
          <p:cNvPr id="32" name="Text 30"/>
          <p:cNvSpPr/>
          <p:nvPr/>
        </p:nvSpPr>
        <p:spPr>
          <a:xfrm>
            <a:off x="2654379" y="6909792"/>
            <a:ext cx="9816465" cy="180499"/>
          </a:xfrm>
          <a:prstGeom prst="rect">
            <a:avLst/>
          </a:prstGeom>
          <a:noFill/>
          <a:ln/>
        </p:spPr>
        <p:txBody>
          <a:bodyPr wrap="none" lIns="0" tIns="0" rIns="0" bIns="0" rtlCol="0" anchor="t"/>
          <a:lstStyle/>
          <a:p>
            <a:pPr marL="0" indent="0" algn="l">
              <a:lnSpc>
                <a:spcPts val="1400"/>
              </a:lnSpc>
              <a:buNone/>
            </a:pPr>
            <a:r>
              <a:rPr lang="en-US" sz="1050" dirty="0">
                <a:solidFill>
                  <a:srgbClr val="4B4A4A"/>
                </a:solidFill>
                <a:latin typeface="Geist" pitchFamily="34" charset="0"/>
                <a:ea typeface="Geist" pitchFamily="34" charset="-122"/>
                <a:cs typeface="Geist" pitchFamily="34" charset="-120"/>
              </a:rPr>
              <a:t>The current implementation is designed for offline analysis and is not optimized for strict real-time latency constraints in live surveillance systems.</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66882" y="736044"/>
            <a:ext cx="8004572" cy="599123"/>
          </a:xfrm>
          <a:prstGeom prst="rect">
            <a:avLst/>
          </a:prstGeom>
          <a:noFill/>
          <a:ln/>
        </p:spPr>
        <p:txBody>
          <a:bodyPr wrap="none" lIns="0" tIns="0" rIns="0" bIns="0" rtlCol="0" anchor="t"/>
          <a:lstStyle/>
          <a:p>
            <a:pPr marL="0" indent="0" algn="l">
              <a:lnSpc>
                <a:spcPts val="4700"/>
              </a:lnSpc>
              <a:buNone/>
            </a:pPr>
            <a:r>
              <a:rPr lang="en-US" sz="3750" b="1" dirty="0">
                <a:solidFill>
                  <a:srgbClr val="006747"/>
                </a:solidFill>
                <a:latin typeface="Calibri" panose="020F0502020204030204" pitchFamily="34" charset="0"/>
                <a:ea typeface="Calibri" panose="020F0502020204030204" pitchFamily="34" charset="0"/>
                <a:cs typeface="Calibri" panose="020F0502020204030204" pitchFamily="34" charset="0"/>
              </a:rPr>
              <a:t>Future Scope and Enhancements</a:t>
            </a:r>
            <a:endParaRPr lang="en-US" sz="3750" dirty="0"/>
          </a:p>
        </p:txBody>
      </p:sp>
      <p:sp>
        <p:nvSpPr>
          <p:cNvPr id="3" name="Shape 1"/>
          <p:cNvSpPr/>
          <p:nvPr/>
        </p:nvSpPr>
        <p:spPr>
          <a:xfrm>
            <a:off x="766882" y="1705570"/>
            <a:ext cx="431363" cy="431363"/>
          </a:xfrm>
          <a:prstGeom prst="roundRect">
            <a:avLst>
              <a:gd name="adj" fmla="val 40002"/>
            </a:avLst>
          </a:prstGeom>
          <a:solidFill>
            <a:srgbClr val="D1EFE4"/>
          </a:solidFill>
          <a:ln w="7620">
            <a:solidFill>
              <a:srgbClr val="B7D5CA"/>
            </a:solidFill>
            <a:prstDash val="solid"/>
          </a:ln>
        </p:spPr>
      </p:sp>
      <p:sp>
        <p:nvSpPr>
          <p:cNvPr id="4" name="Text 2"/>
          <p:cNvSpPr/>
          <p:nvPr/>
        </p:nvSpPr>
        <p:spPr>
          <a:xfrm>
            <a:off x="838736" y="1741468"/>
            <a:ext cx="287536" cy="359450"/>
          </a:xfrm>
          <a:prstGeom prst="rect">
            <a:avLst/>
          </a:prstGeom>
          <a:noFill/>
          <a:ln/>
        </p:spPr>
        <p:txBody>
          <a:bodyPr wrap="none" lIns="0" tIns="0" rIns="0" bIns="0" rtlCol="0" anchor="t"/>
          <a:lstStyle/>
          <a:p>
            <a:pPr marL="0" indent="0" algn="ctr">
              <a:lnSpc>
                <a:spcPts val="2250"/>
              </a:lnSpc>
              <a:buNone/>
            </a:pPr>
            <a:r>
              <a:rPr lang="en-US" sz="2250" b="1" dirty="0">
                <a:solidFill>
                  <a:srgbClr val="4B4A4A"/>
                </a:solidFill>
                <a:latin typeface="Calibri" panose="020F0502020204030204" pitchFamily="34" charset="0"/>
                <a:ea typeface="Calibri" panose="020F0502020204030204" pitchFamily="34" charset="0"/>
                <a:cs typeface="Calibri" panose="020F0502020204030204" pitchFamily="34" charset="0"/>
              </a:rPr>
              <a:t>1</a:t>
            </a:r>
            <a:endParaRPr lang="en-US" sz="2250" dirty="0"/>
          </a:p>
        </p:txBody>
      </p:sp>
      <p:sp>
        <p:nvSpPr>
          <p:cNvPr id="5" name="Text 3"/>
          <p:cNvSpPr/>
          <p:nvPr/>
        </p:nvSpPr>
        <p:spPr>
          <a:xfrm>
            <a:off x="1383387" y="1771412"/>
            <a:ext cx="3546872" cy="299561"/>
          </a:xfrm>
          <a:prstGeom prst="rect">
            <a:avLst/>
          </a:prstGeom>
          <a:noFill/>
          <a:ln/>
        </p:spPr>
        <p:txBody>
          <a:bodyPr wrap="none" lIns="0" tIns="0" rIns="0" bIns="0" rtlCol="0" anchor="t"/>
          <a:lstStyle/>
          <a:p>
            <a:pPr marL="0" indent="0" algn="l">
              <a:lnSpc>
                <a:spcPts val="2350"/>
              </a:lnSpc>
              <a:buNone/>
            </a:pPr>
            <a:r>
              <a:rPr lang="en-US" sz="1850" b="1" dirty="0">
                <a:solidFill>
                  <a:srgbClr val="4B4A4A"/>
                </a:solidFill>
                <a:latin typeface="Calibri" panose="020F0502020204030204" pitchFamily="34" charset="0"/>
                <a:ea typeface="Calibri" panose="020F0502020204030204" pitchFamily="34" charset="0"/>
                <a:cs typeface="Calibri" panose="020F0502020204030204" pitchFamily="34" charset="0"/>
              </a:rPr>
              <a:t>Real-Time Stream Processing</a:t>
            </a:r>
            <a:endParaRPr lang="en-US" sz="1850" dirty="0"/>
          </a:p>
        </p:txBody>
      </p:sp>
      <p:sp>
        <p:nvSpPr>
          <p:cNvPr id="6" name="Text 4"/>
          <p:cNvSpPr/>
          <p:nvPr/>
        </p:nvSpPr>
        <p:spPr>
          <a:xfrm>
            <a:off x="1383387" y="2182058"/>
            <a:ext cx="5816084" cy="1205865"/>
          </a:xfrm>
          <a:prstGeom prst="rect">
            <a:avLst/>
          </a:prstGeom>
          <a:noFill/>
          <a:ln/>
        </p:spPr>
        <p:txBody>
          <a:bodyPr wrap="square" lIns="0" tIns="0" rIns="0" bIns="0" rtlCol="0" anchor="t"/>
          <a:lstStyle/>
          <a:p>
            <a:pPr marL="0" indent="0" algn="l">
              <a:lnSpc>
                <a:spcPts val="2350"/>
              </a:lnSpc>
              <a:buNone/>
            </a:pPr>
            <a:r>
              <a:rPr lang="en-US" sz="1500" dirty="0">
                <a:solidFill>
                  <a:srgbClr val="4B4A4A"/>
                </a:solidFill>
                <a:latin typeface="Geist" pitchFamily="34" charset="0"/>
                <a:ea typeface="Geist" pitchFamily="34" charset="-122"/>
                <a:cs typeface="Geist" pitchFamily="34" charset="-120"/>
              </a:rPr>
              <a:t>Extend from offline video analysis to real-time CCTV stream processing with GPU optimization, enabling instant accident alerts to traffic authorities and emergency services within seconds of occurrence.</a:t>
            </a:r>
            <a:endParaRPr lang="en-US" sz="1500" dirty="0"/>
          </a:p>
        </p:txBody>
      </p:sp>
      <p:sp>
        <p:nvSpPr>
          <p:cNvPr id="7" name="Shape 5"/>
          <p:cNvSpPr/>
          <p:nvPr/>
        </p:nvSpPr>
        <p:spPr>
          <a:xfrm>
            <a:off x="7430929" y="1705570"/>
            <a:ext cx="431363" cy="431363"/>
          </a:xfrm>
          <a:prstGeom prst="roundRect">
            <a:avLst>
              <a:gd name="adj" fmla="val 40002"/>
            </a:avLst>
          </a:prstGeom>
          <a:solidFill>
            <a:srgbClr val="D1EFE4"/>
          </a:solidFill>
          <a:ln w="7620">
            <a:solidFill>
              <a:srgbClr val="B7D5CA"/>
            </a:solidFill>
            <a:prstDash val="solid"/>
          </a:ln>
        </p:spPr>
      </p:sp>
      <p:sp>
        <p:nvSpPr>
          <p:cNvPr id="8" name="Text 6"/>
          <p:cNvSpPr/>
          <p:nvPr/>
        </p:nvSpPr>
        <p:spPr>
          <a:xfrm>
            <a:off x="7502783" y="1741468"/>
            <a:ext cx="287536" cy="359450"/>
          </a:xfrm>
          <a:prstGeom prst="rect">
            <a:avLst/>
          </a:prstGeom>
          <a:noFill/>
          <a:ln/>
        </p:spPr>
        <p:txBody>
          <a:bodyPr wrap="none" lIns="0" tIns="0" rIns="0" bIns="0" rtlCol="0" anchor="t"/>
          <a:lstStyle/>
          <a:p>
            <a:pPr marL="0" indent="0" algn="ctr">
              <a:lnSpc>
                <a:spcPts val="2250"/>
              </a:lnSpc>
              <a:buNone/>
            </a:pPr>
            <a:r>
              <a:rPr lang="en-US" sz="2250" b="1" dirty="0">
                <a:solidFill>
                  <a:srgbClr val="4B4A4A"/>
                </a:solidFill>
                <a:latin typeface="Calibri" panose="020F0502020204030204" pitchFamily="34" charset="0"/>
                <a:ea typeface="Calibri" panose="020F0502020204030204" pitchFamily="34" charset="0"/>
                <a:cs typeface="Calibri" panose="020F0502020204030204" pitchFamily="34" charset="0"/>
              </a:rPr>
              <a:t>2</a:t>
            </a:r>
            <a:endParaRPr lang="en-US" sz="2250" dirty="0"/>
          </a:p>
        </p:txBody>
      </p:sp>
      <p:sp>
        <p:nvSpPr>
          <p:cNvPr id="9" name="Text 7"/>
          <p:cNvSpPr/>
          <p:nvPr/>
        </p:nvSpPr>
        <p:spPr>
          <a:xfrm>
            <a:off x="8047434" y="1771412"/>
            <a:ext cx="3852982" cy="299561"/>
          </a:xfrm>
          <a:prstGeom prst="rect">
            <a:avLst/>
          </a:prstGeom>
          <a:noFill/>
          <a:ln/>
        </p:spPr>
        <p:txBody>
          <a:bodyPr wrap="none" lIns="0" tIns="0" rIns="0" bIns="0" rtlCol="0" anchor="t"/>
          <a:lstStyle/>
          <a:p>
            <a:pPr marL="0" indent="0" algn="l">
              <a:lnSpc>
                <a:spcPts val="2350"/>
              </a:lnSpc>
              <a:buNone/>
            </a:pPr>
            <a:r>
              <a:rPr lang="en-US" sz="1850" b="1" dirty="0">
                <a:solidFill>
                  <a:srgbClr val="4B4A4A"/>
                </a:solidFill>
                <a:latin typeface="Calibri" panose="020F0502020204030204" pitchFamily="34" charset="0"/>
                <a:ea typeface="Calibri" panose="020F0502020204030204" pitchFamily="34" charset="0"/>
                <a:cs typeface="Calibri" panose="020F0502020204030204" pitchFamily="34" charset="0"/>
              </a:rPr>
              <a:t>Accident Severity Classification</a:t>
            </a:r>
            <a:endParaRPr lang="en-US" sz="1850" dirty="0"/>
          </a:p>
        </p:txBody>
      </p:sp>
      <p:sp>
        <p:nvSpPr>
          <p:cNvPr id="10" name="Text 8"/>
          <p:cNvSpPr/>
          <p:nvPr/>
        </p:nvSpPr>
        <p:spPr>
          <a:xfrm>
            <a:off x="8047434" y="2182058"/>
            <a:ext cx="5816084" cy="1205865"/>
          </a:xfrm>
          <a:prstGeom prst="rect">
            <a:avLst/>
          </a:prstGeom>
          <a:noFill/>
          <a:ln/>
        </p:spPr>
        <p:txBody>
          <a:bodyPr wrap="square" lIns="0" tIns="0" rIns="0" bIns="0" rtlCol="0" anchor="t"/>
          <a:lstStyle/>
          <a:p>
            <a:pPr marL="0" indent="0" algn="l">
              <a:lnSpc>
                <a:spcPts val="2350"/>
              </a:lnSpc>
              <a:buNone/>
            </a:pPr>
            <a:r>
              <a:rPr lang="en-US" sz="1500" dirty="0">
                <a:solidFill>
                  <a:srgbClr val="4B4A4A"/>
                </a:solidFill>
                <a:latin typeface="Geist" pitchFamily="34" charset="0"/>
                <a:ea typeface="Geist" pitchFamily="34" charset="-122"/>
                <a:cs typeface="Geist" pitchFamily="34" charset="-120"/>
              </a:rPr>
              <a:t>Enhance system to categorize accidents into minor, major, and critical severity levels using motion intensity, object interaction patterns, vehicle deformation analysis, and post-impact scene dynamics.</a:t>
            </a:r>
            <a:endParaRPr lang="en-US" sz="1500" dirty="0"/>
          </a:p>
        </p:txBody>
      </p:sp>
      <p:sp>
        <p:nvSpPr>
          <p:cNvPr id="11" name="Shape 9"/>
          <p:cNvSpPr/>
          <p:nvPr/>
        </p:nvSpPr>
        <p:spPr>
          <a:xfrm>
            <a:off x="766882" y="3758327"/>
            <a:ext cx="431363" cy="431363"/>
          </a:xfrm>
          <a:prstGeom prst="roundRect">
            <a:avLst>
              <a:gd name="adj" fmla="val 40002"/>
            </a:avLst>
          </a:prstGeom>
          <a:solidFill>
            <a:srgbClr val="D1EFE4"/>
          </a:solidFill>
          <a:ln w="7620">
            <a:solidFill>
              <a:srgbClr val="B7D5CA"/>
            </a:solidFill>
            <a:prstDash val="solid"/>
          </a:ln>
        </p:spPr>
      </p:sp>
      <p:sp>
        <p:nvSpPr>
          <p:cNvPr id="12" name="Text 10"/>
          <p:cNvSpPr/>
          <p:nvPr/>
        </p:nvSpPr>
        <p:spPr>
          <a:xfrm>
            <a:off x="838736" y="3794224"/>
            <a:ext cx="287536" cy="359450"/>
          </a:xfrm>
          <a:prstGeom prst="rect">
            <a:avLst/>
          </a:prstGeom>
          <a:noFill/>
          <a:ln/>
        </p:spPr>
        <p:txBody>
          <a:bodyPr wrap="none" lIns="0" tIns="0" rIns="0" bIns="0" rtlCol="0" anchor="t"/>
          <a:lstStyle/>
          <a:p>
            <a:pPr marL="0" indent="0" algn="ctr">
              <a:lnSpc>
                <a:spcPts val="2250"/>
              </a:lnSpc>
              <a:buNone/>
            </a:pPr>
            <a:r>
              <a:rPr lang="en-US" sz="2250" b="1" dirty="0">
                <a:solidFill>
                  <a:srgbClr val="4B4A4A"/>
                </a:solidFill>
                <a:latin typeface="Calibri" panose="020F0502020204030204" pitchFamily="34" charset="0"/>
                <a:ea typeface="Calibri" panose="020F0502020204030204" pitchFamily="34" charset="0"/>
                <a:cs typeface="Calibri" panose="020F0502020204030204" pitchFamily="34" charset="0"/>
              </a:rPr>
              <a:t>3</a:t>
            </a:r>
            <a:endParaRPr lang="en-US" sz="2250" dirty="0"/>
          </a:p>
        </p:txBody>
      </p:sp>
      <p:sp>
        <p:nvSpPr>
          <p:cNvPr id="13" name="Text 11"/>
          <p:cNvSpPr/>
          <p:nvPr/>
        </p:nvSpPr>
        <p:spPr>
          <a:xfrm>
            <a:off x="1383387" y="3824168"/>
            <a:ext cx="3161467" cy="299561"/>
          </a:xfrm>
          <a:prstGeom prst="rect">
            <a:avLst/>
          </a:prstGeom>
          <a:noFill/>
          <a:ln/>
        </p:spPr>
        <p:txBody>
          <a:bodyPr wrap="none" lIns="0" tIns="0" rIns="0" bIns="0" rtlCol="0" anchor="t"/>
          <a:lstStyle/>
          <a:p>
            <a:pPr marL="0" indent="0" algn="l">
              <a:lnSpc>
                <a:spcPts val="2350"/>
              </a:lnSpc>
              <a:buNone/>
            </a:pPr>
            <a:r>
              <a:rPr lang="en-US" sz="1850" b="1" dirty="0">
                <a:solidFill>
                  <a:srgbClr val="4B4A4A"/>
                </a:solidFill>
                <a:latin typeface="Calibri" panose="020F0502020204030204" pitchFamily="34" charset="0"/>
                <a:ea typeface="Calibri" panose="020F0502020204030204" pitchFamily="34" charset="0"/>
                <a:cs typeface="Calibri" panose="020F0502020204030204" pitchFamily="34" charset="0"/>
              </a:rPr>
              <a:t>Automatic Clip Extraction</a:t>
            </a:r>
            <a:endParaRPr lang="en-US" sz="1850" dirty="0"/>
          </a:p>
        </p:txBody>
      </p:sp>
      <p:sp>
        <p:nvSpPr>
          <p:cNvPr id="14" name="Text 12"/>
          <p:cNvSpPr/>
          <p:nvPr/>
        </p:nvSpPr>
        <p:spPr>
          <a:xfrm>
            <a:off x="1383387" y="4234815"/>
            <a:ext cx="5816084" cy="1205865"/>
          </a:xfrm>
          <a:prstGeom prst="rect">
            <a:avLst/>
          </a:prstGeom>
          <a:noFill/>
          <a:ln/>
        </p:spPr>
        <p:txBody>
          <a:bodyPr wrap="square" lIns="0" tIns="0" rIns="0" bIns="0" rtlCol="0" anchor="t"/>
          <a:lstStyle/>
          <a:p>
            <a:pPr marL="0" indent="0" algn="l">
              <a:lnSpc>
                <a:spcPts val="2350"/>
              </a:lnSpc>
              <a:buNone/>
            </a:pPr>
            <a:r>
              <a:rPr lang="en-US" sz="1500" dirty="0">
                <a:solidFill>
                  <a:srgbClr val="4B4A4A"/>
                </a:solidFill>
                <a:latin typeface="Geist" pitchFamily="34" charset="0"/>
                <a:ea typeface="Geist" pitchFamily="34" charset="-122"/>
                <a:cs typeface="Geist" pitchFamily="34" charset="-120"/>
              </a:rPr>
              <a:t>Implement automatic extraction and storage of short video clips surrounding detected accidents, including pre-event context, for rapid review by operators, law enforcement, and insurance investigations.</a:t>
            </a:r>
            <a:endParaRPr lang="en-US" sz="1500" dirty="0"/>
          </a:p>
        </p:txBody>
      </p:sp>
      <p:sp>
        <p:nvSpPr>
          <p:cNvPr id="15" name="Shape 13"/>
          <p:cNvSpPr/>
          <p:nvPr/>
        </p:nvSpPr>
        <p:spPr>
          <a:xfrm>
            <a:off x="7430929" y="3758327"/>
            <a:ext cx="431363" cy="431363"/>
          </a:xfrm>
          <a:prstGeom prst="roundRect">
            <a:avLst>
              <a:gd name="adj" fmla="val 40002"/>
            </a:avLst>
          </a:prstGeom>
          <a:solidFill>
            <a:srgbClr val="D1EFE4"/>
          </a:solidFill>
          <a:ln w="7620">
            <a:solidFill>
              <a:srgbClr val="B7D5CA"/>
            </a:solidFill>
            <a:prstDash val="solid"/>
          </a:ln>
        </p:spPr>
      </p:sp>
      <p:sp>
        <p:nvSpPr>
          <p:cNvPr id="16" name="Text 14"/>
          <p:cNvSpPr/>
          <p:nvPr/>
        </p:nvSpPr>
        <p:spPr>
          <a:xfrm>
            <a:off x="7502783" y="3794224"/>
            <a:ext cx="287536" cy="359450"/>
          </a:xfrm>
          <a:prstGeom prst="rect">
            <a:avLst/>
          </a:prstGeom>
          <a:noFill/>
          <a:ln/>
        </p:spPr>
        <p:txBody>
          <a:bodyPr wrap="none" lIns="0" tIns="0" rIns="0" bIns="0" rtlCol="0" anchor="t"/>
          <a:lstStyle/>
          <a:p>
            <a:pPr marL="0" indent="0" algn="ctr">
              <a:lnSpc>
                <a:spcPts val="2250"/>
              </a:lnSpc>
              <a:buNone/>
            </a:pPr>
            <a:r>
              <a:rPr lang="en-US" sz="2250" b="1" dirty="0">
                <a:solidFill>
                  <a:srgbClr val="4B4A4A"/>
                </a:solidFill>
                <a:latin typeface="Calibri" panose="020F0502020204030204" pitchFamily="34" charset="0"/>
                <a:ea typeface="Calibri" panose="020F0502020204030204" pitchFamily="34" charset="0"/>
                <a:cs typeface="Calibri" panose="020F0502020204030204" pitchFamily="34" charset="0"/>
              </a:rPr>
              <a:t>4</a:t>
            </a:r>
            <a:endParaRPr lang="en-US" sz="2250" dirty="0"/>
          </a:p>
        </p:txBody>
      </p:sp>
      <p:sp>
        <p:nvSpPr>
          <p:cNvPr id="17" name="Text 15"/>
          <p:cNvSpPr/>
          <p:nvPr/>
        </p:nvSpPr>
        <p:spPr>
          <a:xfrm>
            <a:off x="8047434" y="3824168"/>
            <a:ext cx="3235643" cy="299561"/>
          </a:xfrm>
          <a:prstGeom prst="rect">
            <a:avLst/>
          </a:prstGeom>
          <a:noFill/>
          <a:ln/>
        </p:spPr>
        <p:txBody>
          <a:bodyPr wrap="none" lIns="0" tIns="0" rIns="0" bIns="0" rtlCol="0" anchor="t"/>
          <a:lstStyle/>
          <a:p>
            <a:pPr marL="0" indent="0" algn="l">
              <a:lnSpc>
                <a:spcPts val="2350"/>
              </a:lnSpc>
              <a:buNone/>
            </a:pPr>
            <a:r>
              <a:rPr lang="en-US" sz="1850" b="1" dirty="0">
                <a:solidFill>
                  <a:srgbClr val="4B4A4A"/>
                </a:solidFill>
                <a:latin typeface="Calibri" panose="020F0502020204030204" pitchFamily="34" charset="0"/>
                <a:ea typeface="Calibri" panose="020F0502020204030204" pitchFamily="34" charset="0"/>
                <a:cs typeface="Calibri" panose="020F0502020204030204" pitchFamily="34" charset="0"/>
              </a:rPr>
              <a:t>Explainable AI Integration</a:t>
            </a:r>
            <a:endParaRPr lang="en-US" sz="1850" dirty="0"/>
          </a:p>
        </p:txBody>
      </p:sp>
      <p:sp>
        <p:nvSpPr>
          <p:cNvPr id="18" name="Text 16"/>
          <p:cNvSpPr/>
          <p:nvPr/>
        </p:nvSpPr>
        <p:spPr>
          <a:xfrm>
            <a:off x="8047434" y="4234815"/>
            <a:ext cx="5816084" cy="1205865"/>
          </a:xfrm>
          <a:prstGeom prst="rect">
            <a:avLst/>
          </a:prstGeom>
          <a:noFill/>
          <a:ln/>
        </p:spPr>
        <p:txBody>
          <a:bodyPr wrap="square" lIns="0" tIns="0" rIns="0" bIns="0" rtlCol="0" anchor="t"/>
          <a:lstStyle/>
          <a:p>
            <a:pPr marL="0" indent="0" algn="l">
              <a:lnSpc>
                <a:spcPts val="2350"/>
              </a:lnSpc>
              <a:buNone/>
            </a:pPr>
            <a:r>
              <a:rPr lang="en-US" sz="1500" dirty="0">
                <a:solidFill>
                  <a:srgbClr val="4B4A4A"/>
                </a:solidFill>
                <a:latin typeface="Geist" pitchFamily="34" charset="0"/>
                <a:ea typeface="Geist" pitchFamily="34" charset="-122"/>
                <a:cs typeface="Geist" pitchFamily="34" charset="-120"/>
              </a:rPr>
              <a:t>Add visual explanations including motion heatmaps, optical flow overlays, attention region highlighting, and entropy visualizations to improve transparency, trust, and interpretability of detection decisions.</a:t>
            </a:r>
            <a:endParaRPr lang="en-US" sz="1500" dirty="0"/>
          </a:p>
        </p:txBody>
      </p:sp>
      <p:sp>
        <p:nvSpPr>
          <p:cNvPr id="19" name="Shape 17"/>
          <p:cNvSpPr/>
          <p:nvPr/>
        </p:nvSpPr>
        <p:spPr>
          <a:xfrm>
            <a:off x="766882" y="5811083"/>
            <a:ext cx="431363" cy="431363"/>
          </a:xfrm>
          <a:prstGeom prst="roundRect">
            <a:avLst>
              <a:gd name="adj" fmla="val 40002"/>
            </a:avLst>
          </a:prstGeom>
          <a:solidFill>
            <a:srgbClr val="D1EFE4"/>
          </a:solidFill>
          <a:ln w="7620">
            <a:solidFill>
              <a:srgbClr val="B7D5CA"/>
            </a:solidFill>
            <a:prstDash val="solid"/>
          </a:ln>
        </p:spPr>
      </p:sp>
      <p:sp>
        <p:nvSpPr>
          <p:cNvPr id="20" name="Text 18"/>
          <p:cNvSpPr/>
          <p:nvPr/>
        </p:nvSpPr>
        <p:spPr>
          <a:xfrm>
            <a:off x="838736" y="5846981"/>
            <a:ext cx="287536" cy="359450"/>
          </a:xfrm>
          <a:prstGeom prst="rect">
            <a:avLst/>
          </a:prstGeom>
          <a:noFill/>
          <a:ln/>
        </p:spPr>
        <p:txBody>
          <a:bodyPr wrap="none" lIns="0" tIns="0" rIns="0" bIns="0" rtlCol="0" anchor="t"/>
          <a:lstStyle/>
          <a:p>
            <a:pPr marL="0" indent="0" algn="ctr">
              <a:lnSpc>
                <a:spcPts val="2250"/>
              </a:lnSpc>
              <a:buNone/>
            </a:pPr>
            <a:r>
              <a:rPr lang="en-US" sz="2250" b="1" dirty="0">
                <a:solidFill>
                  <a:srgbClr val="4B4A4A"/>
                </a:solidFill>
                <a:latin typeface="Calibri" panose="020F0502020204030204" pitchFamily="34" charset="0"/>
                <a:ea typeface="Calibri" panose="020F0502020204030204" pitchFamily="34" charset="0"/>
                <a:cs typeface="Calibri" panose="020F0502020204030204" pitchFamily="34" charset="0"/>
              </a:rPr>
              <a:t>5</a:t>
            </a:r>
            <a:endParaRPr lang="en-US" sz="2250" dirty="0"/>
          </a:p>
        </p:txBody>
      </p:sp>
      <p:sp>
        <p:nvSpPr>
          <p:cNvPr id="21" name="Text 19"/>
          <p:cNvSpPr/>
          <p:nvPr/>
        </p:nvSpPr>
        <p:spPr>
          <a:xfrm>
            <a:off x="1383387" y="5876925"/>
            <a:ext cx="2608778" cy="299561"/>
          </a:xfrm>
          <a:prstGeom prst="rect">
            <a:avLst/>
          </a:prstGeom>
          <a:noFill/>
          <a:ln/>
        </p:spPr>
        <p:txBody>
          <a:bodyPr wrap="none" lIns="0" tIns="0" rIns="0" bIns="0" rtlCol="0" anchor="t"/>
          <a:lstStyle/>
          <a:p>
            <a:pPr marL="0" indent="0" algn="l">
              <a:lnSpc>
                <a:spcPts val="2350"/>
              </a:lnSpc>
              <a:buNone/>
            </a:pPr>
            <a:r>
              <a:rPr lang="en-US" sz="1850" b="1" dirty="0">
                <a:solidFill>
                  <a:srgbClr val="4B4A4A"/>
                </a:solidFill>
                <a:latin typeface="Calibri" panose="020F0502020204030204" pitchFamily="34" charset="0"/>
                <a:ea typeface="Calibri" panose="020F0502020204030204" pitchFamily="34" charset="0"/>
                <a:cs typeface="Calibri" panose="020F0502020204030204" pitchFamily="34" charset="0"/>
              </a:rPr>
              <a:t>Trajectory Prediction</a:t>
            </a:r>
            <a:endParaRPr lang="en-US" sz="1850" dirty="0"/>
          </a:p>
        </p:txBody>
      </p:sp>
      <p:sp>
        <p:nvSpPr>
          <p:cNvPr id="22" name="Text 20"/>
          <p:cNvSpPr/>
          <p:nvPr/>
        </p:nvSpPr>
        <p:spPr>
          <a:xfrm>
            <a:off x="1383387" y="6287572"/>
            <a:ext cx="5816084" cy="1205865"/>
          </a:xfrm>
          <a:prstGeom prst="rect">
            <a:avLst/>
          </a:prstGeom>
          <a:noFill/>
          <a:ln/>
        </p:spPr>
        <p:txBody>
          <a:bodyPr wrap="square" lIns="0" tIns="0" rIns="0" bIns="0" rtlCol="0" anchor="t"/>
          <a:lstStyle/>
          <a:p>
            <a:pPr marL="0" indent="0" algn="l">
              <a:lnSpc>
                <a:spcPts val="2350"/>
              </a:lnSpc>
              <a:buNone/>
            </a:pPr>
            <a:r>
              <a:rPr lang="en-US" sz="1500" dirty="0">
                <a:solidFill>
                  <a:srgbClr val="4B4A4A"/>
                </a:solidFill>
                <a:latin typeface="Geist" pitchFamily="34" charset="0"/>
                <a:ea typeface="Geist" pitchFamily="34" charset="-122"/>
                <a:cs typeface="Geist" pitchFamily="34" charset="-120"/>
              </a:rPr>
              <a:t>Incorporate advanced object interaction modeling with trajectory prediction and interaction graphs to better understand complex vehicle-pedestrian-bike interactions before and after accidents, enabling proactive hazard detection.</a:t>
            </a:r>
            <a:endParaRPr lang="en-US" sz="1500" dirty="0"/>
          </a:p>
        </p:txBody>
      </p:sp>
      <p:sp>
        <p:nvSpPr>
          <p:cNvPr id="23" name="Shape 21"/>
          <p:cNvSpPr/>
          <p:nvPr/>
        </p:nvSpPr>
        <p:spPr>
          <a:xfrm>
            <a:off x="7430929" y="5811083"/>
            <a:ext cx="431363" cy="431363"/>
          </a:xfrm>
          <a:prstGeom prst="roundRect">
            <a:avLst>
              <a:gd name="adj" fmla="val 40002"/>
            </a:avLst>
          </a:prstGeom>
          <a:solidFill>
            <a:srgbClr val="D1EFE4"/>
          </a:solidFill>
          <a:ln w="7620">
            <a:solidFill>
              <a:srgbClr val="B7D5CA"/>
            </a:solidFill>
            <a:prstDash val="solid"/>
          </a:ln>
        </p:spPr>
      </p:sp>
      <p:sp>
        <p:nvSpPr>
          <p:cNvPr id="24" name="Text 22"/>
          <p:cNvSpPr/>
          <p:nvPr/>
        </p:nvSpPr>
        <p:spPr>
          <a:xfrm>
            <a:off x="7502783" y="5846981"/>
            <a:ext cx="287536" cy="359450"/>
          </a:xfrm>
          <a:prstGeom prst="rect">
            <a:avLst/>
          </a:prstGeom>
          <a:noFill/>
          <a:ln/>
        </p:spPr>
        <p:txBody>
          <a:bodyPr wrap="none" lIns="0" tIns="0" rIns="0" bIns="0" rtlCol="0" anchor="t"/>
          <a:lstStyle/>
          <a:p>
            <a:pPr marL="0" indent="0" algn="ctr">
              <a:lnSpc>
                <a:spcPts val="2250"/>
              </a:lnSpc>
              <a:buNone/>
            </a:pPr>
            <a:r>
              <a:rPr lang="en-US" sz="2250" b="1" dirty="0">
                <a:solidFill>
                  <a:srgbClr val="4B4A4A"/>
                </a:solidFill>
                <a:latin typeface="Calibri" panose="020F0502020204030204" pitchFamily="34" charset="0"/>
                <a:ea typeface="Calibri" panose="020F0502020204030204" pitchFamily="34" charset="0"/>
                <a:cs typeface="Calibri" panose="020F0502020204030204" pitchFamily="34" charset="0"/>
              </a:rPr>
              <a:t>6</a:t>
            </a:r>
            <a:endParaRPr lang="en-US" sz="2250" dirty="0"/>
          </a:p>
        </p:txBody>
      </p:sp>
      <p:sp>
        <p:nvSpPr>
          <p:cNvPr id="25" name="Text 23"/>
          <p:cNvSpPr/>
          <p:nvPr/>
        </p:nvSpPr>
        <p:spPr>
          <a:xfrm>
            <a:off x="8047434" y="5876925"/>
            <a:ext cx="2396490" cy="299561"/>
          </a:xfrm>
          <a:prstGeom prst="rect">
            <a:avLst/>
          </a:prstGeom>
          <a:noFill/>
          <a:ln/>
        </p:spPr>
        <p:txBody>
          <a:bodyPr wrap="none" lIns="0" tIns="0" rIns="0" bIns="0" rtlCol="0" anchor="t"/>
          <a:lstStyle/>
          <a:p>
            <a:pPr marL="0" indent="0" algn="l">
              <a:lnSpc>
                <a:spcPts val="2350"/>
              </a:lnSpc>
              <a:buNone/>
            </a:pPr>
            <a:r>
              <a:rPr lang="en-US" sz="1850" b="1" dirty="0">
                <a:solidFill>
                  <a:srgbClr val="4B4A4A"/>
                </a:solidFill>
                <a:latin typeface="Calibri" panose="020F0502020204030204" pitchFamily="34" charset="0"/>
                <a:ea typeface="Calibri" panose="020F0502020204030204" pitchFamily="34" charset="0"/>
                <a:cs typeface="Calibri" panose="020F0502020204030204" pitchFamily="34" charset="0"/>
              </a:rPr>
              <a:t>ITS Integration</a:t>
            </a:r>
            <a:endParaRPr lang="en-US" sz="1850" dirty="0"/>
          </a:p>
        </p:txBody>
      </p:sp>
      <p:sp>
        <p:nvSpPr>
          <p:cNvPr id="26" name="Text 24"/>
          <p:cNvSpPr/>
          <p:nvPr/>
        </p:nvSpPr>
        <p:spPr>
          <a:xfrm>
            <a:off x="8047434" y="6287572"/>
            <a:ext cx="5816084" cy="1205865"/>
          </a:xfrm>
          <a:prstGeom prst="rect">
            <a:avLst/>
          </a:prstGeom>
          <a:noFill/>
          <a:ln/>
        </p:spPr>
        <p:txBody>
          <a:bodyPr wrap="square" lIns="0" tIns="0" rIns="0" bIns="0" rtlCol="0" anchor="t"/>
          <a:lstStyle/>
          <a:p>
            <a:pPr marL="0" indent="0" algn="l">
              <a:lnSpc>
                <a:spcPts val="2350"/>
              </a:lnSpc>
              <a:buNone/>
            </a:pPr>
            <a:r>
              <a:rPr lang="en-US" sz="1500" dirty="0">
                <a:solidFill>
                  <a:srgbClr val="4B4A4A"/>
                </a:solidFill>
                <a:latin typeface="Geist" pitchFamily="34" charset="0"/>
                <a:ea typeface="Geist" pitchFamily="34" charset="-122"/>
                <a:cs typeface="Geist" pitchFamily="34" charset="-120"/>
              </a:rPr>
              <a:t>Connect accident detection outputs with Intelligent Transportation Systems including adaptive traffic signal control, automated emergency vehicle routing, real-time navigation updates, and proactive congestion management.</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08021"/>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Project Overview</a:t>
            </a:r>
            <a:endParaRPr lang="en-US" sz="3900" dirty="0"/>
          </a:p>
        </p:txBody>
      </p:sp>
      <p:sp>
        <p:nvSpPr>
          <p:cNvPr id="3" name="Shape 1"/>
          <p:cNvSpPr/>
          <p:nvPr/>
        </p:nvSpPr>
        <p:spPr>
          <a:xfrm>
            <a:off x="650915" y="2225754"/>
            <a:ext cx="4536043" cy="4695706"/>
          </a:xfrm>
          <a:prstGeom prst="roundRect">
            <a:avLst>
              <a:gd name="adj" fmla="val 6301"/>
            </a:avLst>
          </a:prstGeom>
          <a:solidFill>
            <a:srgbClr val="006747">
              <a:alpha val="95000"/>
            </a:srgbClr>
          </a:solidFill>
          <a:ln/>
        </p:spPr>
        <p:txBody>
          <a:bodyPr/>
          <a:lstStyle/>
          <a:p>
            <a:endParaRPr lang="en-IN" dirty="0"/>
          </a:p>
        </p:txBody>
      </p:sp>
      <p:sp>
        <p:nvSpPr>
          <p:cNvPr id="4" name="Text 2"/>
          <p:cNvSpPr/>
          <p:nvPr/>
        </p:nvSpPr>
        <p:spPr>
          <a:xfrm>
            <a:off x="849273" y="242411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FFFFF"/>
                </a:solidFill>
                <a:latin typeface="Calibri" panose="020F0502020204030204" pitchFamily="34" charset="0"/>
                <a:ea typeface="Calibri" panose="020F0502020204030204" pitchFamily="34" charset="0"/>
                <a:cs typeface="Calibri" panose="020F0502020204030204" pitchFamily="34" charset="0"/>
              </a:rPr>
              <a:t>Developed By:</a:t>
            </a:r>
            <a:endParaRPr lang="en-US" sz="1950" dirty="0"/>
          </a:p>
        </p:txBody>
      </p:sp>
      <p:sp>
        <p:nvSpPr>
          <p:cNvPr id="5" name="Text 3"/>
          <p:cNvSpPr/>
          <p:nvPr/>
        </p:nvSpPr>
        <p:spPr>
          <a:xfrm>
            <a:off x="849273" y="2932628"/>
            <a:ext cx="4139327" cy="396954"/>
          </a:xfrm>
          <a:prstGeom prst="rect">
            <a:avLst/>
          </a:prstGeom>
          <a:noFill/>
          <a:ln/>
        </p:spPr>
        <p:txBody>
          <a:bodyPr wrap="none" lIns="0" tIns="0" rIns="0" bIns="0" rtlCol="0" anchor="t"/>
          <a:lstStyle/>
          <a:p>
            <a:pPr marL="0" indent="0" algn="l">
              <a:lnSpc>
                <a:spcPts val="3100"/>
              </a:lnSpc>
              <a:buNone/>
            </a:pPr>
            <a:r>
              <a:rPr lang="en-US" sz="1950" b="1" dirty="0">
                <a:solidFill>
                  <a:srgbClr val="FFFFFF"/>
                </a:solidFill>
                <a:latin typeface="Geist" pitchFamily="34" charset="0"/>
                <a:ea typeface="Geist" pitchFamily="34" charset="-122"/>
                <a:cs typeface="Geist" pitchFamily="34" charset="-120"/>
              </a:rPr>
              <a:t>Mohit Kumar</a:t>
            </a:r>
            <a:endParaRPr lang="en-US" sz="1950" dirty="0"/>
          </a:p>
        </p:txBody>
      </p:sp>
      <p:sp>
        <p:nvSpPr>
          <p:cNvPr id="6" name="Text 4"/>
          <p:cNvSpPr/>
          <p:nvPr/>
        </p:nvSpPr>
        <p:spPr>
          <a:xfrm>
            <a:off x="849273" y="3508177"/>
            <a:ext cx="4139327" cy="1587818"/>
          </a:xfrm>
          <a:prstGeom prst="rect">
            <a:avLst/>
          </a:prstGeom>
          <a:noFill/>
          <a:ln/>
        </p:spPr>
        <p:txBody>
          <a:bodyPr wrap="square" lIns="0" tIns="0" rIns="0" bIns="0" rtlCol="0" anchor="t"/>
          <a:lstStyle/>
          <a:p>
            <a:pPr marL="0" indent="0" algn="l">
              <a:lnSpc>
                <a:spcPts val="3100"/>
              </a:lnSpc>
              <a:buNone/>
            </a:pPr>
            <a:r>
              <a:rPr lang="en-US" sz="1950" dirty="0">
                <a:solidFill>
                  <a:srgbClr val="FFFFFF"/>
                </a:solidFill>
                <a:latin typeface="Geist" pitchFamily="34" charset="0"/>
                <a:ea typeface="Geist" pitchFamily="34" charset="-122"/>
                <a:cs typeface="Geist" pitchFamily="34" charset="-120"/>
              </a:rPr>
              <a:t>Roll No: 2024OAI1031</a:t>
            </a:r>
            <a:endParaRPr lang="en-US" sz="1950" dirty="0"/>
          </a:p>
          <a:p>
            <a:pPr marL="0" indent="0" algn="l">
              <a:lnSpc>
                <a:spcPts val="3100"/>
              </a:lnSpc>
              <a:buNone/>
            </a:pPr>
            <a:r>
              <a:rPr lang="en-US" sz="1950" dirty="0">
                <a:solidFill>
                  <a:srgbClr val="FFFFFF"/>
                </a:solidFill>
                <a:latin typeface="Geist" pitchFamily="34" charset="0"/>
                <a:ea typeface="Geist" pitchFamily="34" charset="-122"/>
                <a:cs typeface="Geist" pitchFamily="34" charset="-120"/>
              </a:rPr>
              <a:t>Executive M.Tech (AI &amp; ML)</a:t>
            </a:r>
            <a:endParaRPr lang="en-US" sz="1950" dirty="0"/>
          </a:p>
          <a:p>
            <a:pPr marL="0" indent="0" algn="l">
              <a:lnSpc>
                <a:spcPts val="3100"/>
              </a:lnSpc>
              <a:buNone/>
            </a:pPr>
            <a:r>
              <a:rPr lang="en-US" sz="1950" dirty="0">
                <a:solidFill>
                  <a:srgbClr val="FFFFFF"/>
                </a:solidFill>
                <a:latin typeface="Geist" pitchFamily="34" charset="0"/>
                <a:ea typeface="Geist" pitchFamily="34" charset="-122"/>
                <a:cs typeface="Geist" pitchFamily="34" charset="-120"/>
              </a:rPr>
              <a:t>3rd Semester (Cohort 4)</a:t>
            </a:r>
            <a:endParaRPr lang="en-US" sz="1950" dirty="0"/>
          </a:p>
          <a:p>
            <a:pPr marL="0" indent="0" algn="l">
              <a:lnSpc>
                <a:spcPts val="3100"/>
              </a:lnSpc>
              <a:buNone/>
            </a:pPr>
            <a:r>
              <a:rPr lang="en-US" sz="1950" dirty="0">
                <a:solidFill>
                  <a:srgbClr val="FFFFFF"/>
                </a:solidFill>
                <a:latin typeface="Geist" pitchFamily="34" charset="0"/>
                <a:ea typeface="Geist" pitchFamily="34" charset="-122"/>
                <a:cs typeface="Geist" pitchFamily="34" charset="-120"/>
              </a:rPr>
              <a:t>IIT Jammu</a:t>
            </a:r>
            <a:endParaRPr lang="en-US" sz="1950" dirty="0"/>
          </a:p>
        </p:txBody>
      </p:sp>
      <p:sp>
        <p:nvSpPr>
          <p:cNvPr id="7" name="Shape 5"/>
          <p:cNvSpPr/>
          <p:nvPr/>
        </p:nvSpPr>
        <p:spPr>
          <a:xfrm>
            <a:off x="849273" y="5418385"/>
            <a:ext cx="4139327" cy="32385"/>
          </a:xfrm>
          <a:prstGeom prst="rect">
            <a:avLst/>
          </a:prstGeom>
          <a:solidFill>
            <a:srgbClr val="FFFFFF">
              <a:alpha val="50000"/>
            </a:srgbClr>
          </a:solidFill>
          <a:ln/>
        </p:spPr>
      </p:sp>
      <p:sp>
        <p:nvSpPr>
          <p:cNvPr id="8" name="Text 6"/>
          <p:cNvSpPr/>
          <p:nvPr/>
        </p:nvSpPr>
        <p:spPr>
          <a:xfrm>
            <a:off x="849273" y="5396366"/>
            <a:ext cx="4139327" cy="793909"/>
          </a:xfrm>
          <a:prstGeom prst="rect">
            <a:avLst/>
          </a:prstGeom>
          <a:noFill/>
          <a:ln/>
        </p:spPr>
        <p:txBody>
          <a:bodyPr wrap="square" lIns="0" tIns="0" rIns="0" bIns="0" rtlCol="0" anchor="t"/>
          <a:lstStyle/>
          <a:p>
            <a:pPr marL="0" indent="0" algn="l">
              <a:lnSpc>
                <a:spcPts val="3100"/>
              </a:lnSpc>
              <a:buNone/>
            </a:pPr>
            <a:endParaRPr lang="en-US" sz="1950" b="1" dirty="0">
              <a:solidFill>
                <a:srgbClr val="FFFFFF"/>
              </a:solidFill>
              <a:latin typeface="Geist" pitchFamily="34" charset="0"/>
              <a:ea typeface="Geist" pitchFamily="34" charset="-122"/>
              <a:cs typeface="Geist" pitchFamily="34" charset="-120"/>
            </a:endParaRPr>
          </a:p>
          <a:p>
            <a:pPr marL="0" indent="0" algn="l">
              <a:lnSpc>
                <a:spcPts val="3100"/>
              </a:lnSpc>
              <a:buNone/>
            </a:pPr>
            <a:r>
              <a:rPr lang="en-US" sz="1950" dirty="0">
                <a:solidFill>
                  <a:srgbClr val="FFFFFF"/>
                </a:solidFill>
                <a:latin typeface="Geist" pitchFamily="34" charset="0"/>
                <a:ea typeface="Geist" pitchFamily="34" charset="-122"/>
                <a:cs typeface="Geist" pitchFamily="34" charset="-120"/>
              </a:rPr>
              <a:t>Under Guidance &amp; Mentorship of </a:t>
            </a:r>
            <a:r>
              <a:rPr lang="en-US" sz="1950" b="1" dirty="0">
                <a:solidFill>
                  <a:srgbClr val="FFFFFF"/>
                </a:solidFill>
                <a:latin typeface="Geist" pitchFamily="34" charset="0"/>
                <a:ea typeface="Geist" pitchFamily="34" charset="-122"/>
                <a:cs typeface="Geist" pitchFamily="34" charset="-120"/>
              </a:rPr>
              <a:t>Professor Dr. Harkeerat Kaur</a:t>
            </a:r>
            <a:endParaRPr lang="en-US" sz="1950" b="1" dirty="0"/>
          </a:p>
        </p:txBody>
      </p:sp>
      <p:sp>
        <p:nvSpPr>
          <p:cNvPr id="9" name="Text 7"/>
          <p:cNvSpPr/>
          <p:nvPr/>
        </p:nvSpPr>
        <p:spPr>
          <a:xfrm>
            <a:off x="5535811" y="242411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Research Focus</a:t>
            </a:r>
            <a:endParaRPr lang="en-US" sz="1950" dirty="0"/>
          </a:p>
        </p:txBody>
      </p:sp>
      <p:sp>
        <p:nvSpPr>
          <p:cNvPr id="10" name="Text 8"/>
          <p:cNvSpPr/>
          <p:nvPr/>
        </p:nvSpPr>
        <p:spPr>
          <a:xfrm>
            <a:off x="5535811" y="2932628"/>
            <a:ext cx="8308300" cy="95261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This project addresses critical limitations in existing accident detection systems by combining multiple computer vision techniques into a unified, robust framework suitable for real-world deployment.</a:t>
            </a:r>
            <a:endParaRPr lang="en-US" sz="1550" b="1" dirty="0"/>
          </a:p>
        </p:txBody>
      </p:sp>
      <p:sp>
        <p:nvSpPr>
          <p:cNvPr id="11" name="Text 9"/>
          <p:cNvSpPr/>
          <p:nvPr/>
        </p:nvSpPr>
        <p:spPr>
          <a:xfrm>
            <a:off x="5535811" y="4063841"/>
            <a:ext cx="8308300" cy="1587795"/>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YOLOv8 object detection for multi-class vehicle tracking</a:t>
            </a:r>
            <a:endParaRPr lang="en-US" sz="1550" b="1"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Dense optical flow analysis for motion anomaly detection</a:t>
            </a:r>
            <a:endParaRPr lang="en-US" sz="1550" b="1"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Entropy-based scene dynamics measurement</a:t>
            </a:r>
            <a:endParaRPr lang="en-US" sz="1550" b="1"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ResNet-18 deep CNN for semantic accident confirmation</a:t>
            </a:r>
            <a:endParaRPr lang="en-US" sz="1550" b="1"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Multi-event temporal segmentation for long videos</a:t>
            </a:r>
            <a:endParaRPr lang="en-US" sz="1550" b="1" dirty="0"/>
          </a:p>
        </p:txBody>
      </p:sp>
      <p:sp>
        <p:nvSpPr>
          <p:cNvPr id="12" name="Text 10"/>
          <p:cNvSpPr/>
          <p:nvPr/>
        </p:nvSpPr>
        <p:spPr>
          <a:xfrm>
            <a:off x="5535811" y="5830230"/>
            <a:ext cx="8308300" cy="63507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Designed for practical deployment in traffic monitoring systems, emergency response networks, and intelligent transportation infrastructure.</a:t>
            </a:r>
            <a:endParaRPr lang="en-US" sz="155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861179"/>
            <a:ext cx="5392103" cy="620078"/>
          </a:xfrm>
          <a:prstGeom prst="rect">
            <a:avLst/>
          </a:prstGeom>
          <a:noFill/>
          <a:ln/>
        </p:spPr>
        <p:txBody>
          <a:bodyPr wrap="non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The Problem Domain</a:t>
            </a:r>
            <a:endParaRPr lang="en-US" sz="3900" dirty="0"/>
          </a:p>
        </p:txBody>
      </p:sp>
      <p:sp>
        <p:nvSpPr>
          <p:cNvPr id="4" name="Text 1"/>
          <p:cNvSpPr/>
          <p:nvPr/>
        </p:nvSpPr>
        <p:spPr>
          <a:xfrm>
            <a:off x="793790" y="1778913"/>
            <a:ext cx="7556421" cy="127015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Road accidents remain a leading cause of fatalities and injuries worldwide. Traditional manual monitoring of CCTV footage is labor-intensive, prone to delays, and cannot scale to city-wide surveillance networks. Automated accident detection systems are essential for:</a:t>
            </a:r>
            <a:endParaRPr lang="en-US" sz="1550" b="1" dirty="0"/>
          </a:p>
        </p:txBody>
      </p:sp>
      <p:sp>
        <p:nvSpPr>
          <p:cNvPr id="5" name="Shape 2"/>
          <p:cNvSpPr/>
          <p:nvPr/>
        </p:nvSpPr>
        <p:spPr>
          <a:xfrm>
            <a:off x="793790" y="3272314"/>
            <a:ext cx="3679031" cy="2421493"/>
          </a:xfrm>
          <a:prstGeom prst="roundRect">
            <a:avLst>
              <a:gd name="adj" fmla="val 7377"/>
            </a:avLst>
          </a:prstGeom>
          <a:solidFill>
            <a:srgbClr val="D1EFE4"/>
          </a:solidFill>
          <a:ln w="7620">
            <a:solidFill>
              <a:srgbClr val="B7D5CA"/>
            </a:solidFill>
            <a:prstDash val="solid"/>
          </a:ln>
        </p:spPr>
      </p:sp>
      <p:sp>
        <p:nvSpPr>
          <p:cNvPr id="6" name="Text 3"/>
          <p:cNvSpPr/>
          <p:nvPr/>
        </p:nvSpPr>
        <p:spPr>
          <a:xfrm>
            <a:off x="999768" y="3478292"/>
            <a:ext cx="3267075" cy="620316"/>
          </a:xfrm>
          <a:prstGeom prst="rect">
            <a:avLst/>
          </a:prstGeom>
          <a:noFill/>
          <a:ln/>
        </p:spPr>
        <p:txBody>
          <a:bodyPr wrap="square" lIns="0" tIns="0" rIns="0" bIns="0" rtlCol="0" anchor="t"/>
          <a:lstStyle/>
          <a:p>
            <a:pPr marL="0" indent="0" algn="l">
              <a:lnSpc>
                <a:spcPts val="2400"/>
              </a:lnSpc>
              <a:buNone/>
            </a:pPr>
            <a:r>
              <a:rPr lang="en-US" sz="1950" b="1" dirty="0">
                <a:solidFill>
                  <a:srgbClr val="4B4A4A"/>
                </a:solidFill>
                <a:latin typeface="Calibri" panose="020F0502020204030204" pitchFamily="34" charset="0"/>
                <a:ea typeface="Calibri" panose="020F0502020204030204" pitchFamily="34" charset="0"/>
                <a:cs typeface="Calibri" panose="020F0502020204030204" pitchFamily="34" charset="0"/>
              </a:rPr>
              <a:t>Rapid Emergency Response</a:t>
            </a:r>
            <a:endParaRPr lang="en-US" sz="1950" dirty="0"/>
          </a:p>
        </p:txBody>
      </p:sp>
      <p:sp>
        <p:nvSpPr>
          <p:cNvPr id="7" name="Text 4"/>
          <p:cNvSpPr/>
          <p:nvPr/>
        </p:nvSpPr>
        <p:spPr>
          <a:xfrm>
            <a:off x="999768" y="4217670"/>
            <a:ext cx="3267075" cy="127015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Reducing response time from minutes to seconds by automatically alerting authorities when accidents occur</a:t>
            </a:r>
            <a:endParaRPr lang="en-US" sz="1550" b="1" dirty="0"/>
          </a:p>
        </p:txBody>
      </p:sp>
      <p:sp>
        <p:nvSpPr>
          <p:cNvPr id="8" name="Shape 5"/>
          <p:cNvSpPr/>
          <p:nvPr/>
        </p:nvSpPr>
        <p:spPr>
          <a:xfrm>
            <a:off x="4671179" y="3272314"/>
            <a:ext cx="3679031" cy="2421493"/>
          </a:xfrm>
          <a:prstGeom prst="roundRect">
            <a:avLst>
              <a:gd name="adj" fmla="val 7377"/>
            </a:avLst>
          </a:prstGeom>
          <a:solidFill>
            <a:srgbClr val="D1EFE4"/>
          </a:solidFill>
          <a:ln w="7620">
            <a:solidFill>
              <a:srgbClr val="B7D5CA"/>
            </a:solidFill>
            <a:prstDash val="solid"/>
          </a:ln>
        </p:spPr>
      </p:sp>
      <p:sp>
        <p:nvSpPr>
          <p:cNvPr id="9" name="Text 6"/>
          <p:cNvSpPr/>
          <p:nvPr/>
        </p:nvSpPr>
        <p:spPr>
          <a:xfrm>
            <a:off x="4877157" y="3478292"/>
            <a:ext cx="2959537" cy="310158"/>
          </a:xfrm>
          <a:prstGeom prst="rect">
            <a:avLst/>
          </a:prstGeom>
          <a:noFill/>
          <a:ln/>
        </p:spPr>
        <p:txBody>
          <a:bodyPr wrap="none" lIns="0" tIns="0" rIns="0" bIns="0" rtlCol="0" anchor="t"/>
          <a:lstStyle/>
          <a:p>
            <a:pPr marL="0" indent="0" algn="l">
              <a:lnSpc>
                <a:spcPts val="2400"/>
              </a:lnSpc>
              <a:buNone/>
            </a:pPr>
            <a:r>
              <a:rPr lang="en-US" sz="1950" b="1" dirty="0">
                <a:solidFill>
                  <a:srgbClr val="4B4A4A"/>
                </a:solidFill>
                <a:latin typeface="Calibri" panose="020F0502020204030204" pitchFamily="34" charset="0"/>
                <a:ea typeface="Calibri" panose="020F0502020204030204" pitchFamily="34" charset="0"/>
                <a:cs typeface="Calibri" panose="020F0502020204030204" pitchFamily="34" charset="0"/>
              </a:rPr>
              <a:t>Continuous Monitoring</a:t>
            </a:r>
            <a:endParaRPr lang="en-US" sz="1950" dirty="0"/>
          </a:p>
        </p:txBody>
      </p:sp>
      <p:sp>
        <p:nvSpPr>
          <p:cNvPr id="10" name="Text 7"/>
          <p:cNvSpPr/>
          <p:nvPr/>
        </p:nvSpPr>
        <p:spPr>
          <a:xfrm>
            <a:off x="4877157" y="3907512"/>
            <a:ext cx="3267075" cy="95261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Providing 24/7 surveillance across multiple camera feeds without human fatigue or attention lapses</a:t>
            </a:r>
            <a:endParaRPr lang="en-US" sz="1550" dirty="0"/>
          </a:p>
        </p:txBody>
      </p:sp>
      <p:sp>
        <p:nvSpPr>
          <p:cNvPr id="11" name="Shape 8"/>
          <p:cNvSpPr/>
          <p:nvPr/>
        </p:nvSpPr>
        <p:spPr>
          <a:xfrm>
            <a:off x="793790" y="5892165"/>
            <a:ext cx="7556421" cy="1476256"/>
          </a:xfrm>
          <a:prstGeom prst="roundRect">
            <a:avLst>
              <a:gd name="adj" fmla="val 12100"/>
            </a:avLst>
          </a:prstGeom>
          <a:solidFill>
            <a:srgbClr val="D1EFE4"/>
          </a:solidFill>
          <a:ln w="7620">
            <a:solidFill>
              <a:srgbClr val="B7D5CA"/>
            </a:solidFill>
            <a:prstDash val="solid"/>
          </a:ln>
        </p:spPr>
      </p:sp>
      <p:sp>
        <p:nvSpPr>
          <p:cNvPr id="12" name="Text 9"/>
          <p:cNvSpPr/>
          <p:nvPr/>
        </p:nvSpPr>
        <p:spPr>
          <a:xfrm>
            <a:off x="999768" y="6098143"/>
            <a:ext cx="2645093" cy="310158"/>
          </a:xfrm>
          <a:prstGeom prst="rect">
            <a:avLst/>
          </a:prstGeom>
          <a:noFill/>
          <a:ln/>
        </p:spPr>
        <p:txBody>
          <a:bodyPr wrap="none" lIns="0" tIns="0" rIns="0" bIns="0" rtlCol="0" anchor="t"/>
          <a:lstStyle/>
          <a:p>
            <a:pPr marL="0" indent="0" algn="l">
              <a:lnSpc>
                <a:spcPts val="2400"/>
              </a:lnSpc>
              <a:buNone/>
            </a:pPr>
            <a:r>
              <a:rPr lang="en-US" sz="1950" b="1" dirty="0">
                <a:solidFill>
                  <a:srgbClr val="4B4A4A"/>
                </a:solidFill>
                <a:latin typeface="Calibri" panose="020F0502020204030204" pitchFamily="34" charset="0"/>
                <a:ea typeface="Calibri" panose="020F0502020204030204" pitchFamily="34" charset="0"/>
                <a:cs typeface="Calibri" panose="020F0502020204030204" pitchFamily="34" charset="0"/>
              </a:rPr>
              <a:t>Data-Driven Analysis</a:t>
            </a:r>
            <a:endParaRPr lang="en-US" sz="1950" dirty="0"/>
          </a:p>
        </p:txBody>
      </p:sp>
      <p:sp>
        <p:nvSpPr>
          <p:cNvPr id="13" name="Text 10"/>
          <p:cNvSpPr/>
          <p:nvPr/>
        </p:nvSpPr>
        <p:spPr>
          <a:xfrm>
            <a:off x="999768" y="6527363"/>
            <a:ext cx="7144464" cy="63507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Enabling systematic analysis of accident patterns, high-risk locations, and contributing factors for traffic safety improvements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22903"/>
            <a:ext cx="9518452" cy="620078"/>
          </a:xfrm>
          <a:prstGeom prst="rect">
            <a:avLst/>
          </a:prstGeom>
          <a:noFill/>
          <a:ln/>
        </p:spPr>
        <p:txBody>
          <a:bodyPr wrap="non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Base Research Paper : YoFlow Method</a:t>
            </a:r>
            <a:endParaRPr lang="en-US" sz="3900" dirty="0"/>
          </a:p>
        </p:txBody>
      </p:sp>
      <p:sp>
        <p:nvSpPr>
          <p:cNvPr id="3" name="Text 1"/>
          <p:cNvSpPr/>
          <p:nvPr/>
        </p:nvSpPr>
        <p:spPr>
          <a:xfrm>
            <a:off x="793790" y="2438995"/>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Publication Details</a:t>
            </a:r>
            <a:endParaRPr lang="en-US" sz="1950" dirty="0"/>
          </a:p>
        </p:txBody>
      </p:sp>
      <p:sp>
        <p:nvSpPr>
          <p:cNvPr id="4" name="Text 2"/>
          <p:cNvSpPr/>
          <p:nvPr/>
        </p:nvSpPr>
        <p:spPr>
          <a:xfrm>
            <a:off x="793790" y="2947511"/>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Authors:</a:t>
            </a:r>
            <a:r>
              <a:rPr lang="en-US" sz="1550" dirty="0">
                <a:solidFill>
                  <a:srgbClr val="4B4A4A"/>
                </a:solidFill>
                <a:latin typeface="Geist" pitchFamily="34" charset="0"/>
                <a:ea typeface="Geist" pitchFamily="34" charset="-122"/>
                <a:cs typeface="Geist" pitchFamily="34" charset="-120"/>
              </a:rPr>
              <a:t> Aditya Haryanto and Ondrej Vaculin</a:t>
            </a:r>
            <a:endParaRPr lang="en-US" sz="1550" dirty="0"/>
          </a:p>
        </p:txBody>
      </p:sp>
      <p:sp>
        <p:nvSpPr>
          <p:cNvPr id="5" name="Text 3"/>
          <p:cNvSpPr/>
          <p:nvPr/>
        </p:nvSpPr>
        <p:spPr>
          <a:xfrm>
            <a:off x="793790" y="3443645"/>
            <a:ext cx="6279356" cy="317540"/>
          </a:xfrm>
          <a:prstGeom prst="rect">
            <a:avLst/>
          </a:prstGeom>
          <a:noFill/>
          <a:ln/>
        </p:spPr>
        <p:txBody>
          <a:bodyPr wrap="non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Published:</a:t>
            </a:r>
            <a:r>
              <a:rPr lang="en-US" sz="1550" dirty="0">
                <a:solidFill>
                  <a:srgbClr val="4B4A4A"/>
                </a:solidFill>
                <a:latin typeface="Geist" pitchFamily="34" charset="0"/>
                <a:ea typeface="Geist" pitchFamily="34" charset="-122"/>
                <a:cs typeface="Geist" pitchFamily="34" charset="-120"/>
              </a:rPr>
              <a:t> June 27, 2025</a:t>
            </a:r>
            <a:endParaRPr lang="en-US" sz="1550" dirty="0"/>
          </a:p>
        </p:txBody>
      </p:sp>
      <p:sp>
        <p:nvSpPr>
          <p:cNvPr id="6" name="Text 4"/>
          <p:cNvSpPr/>
          <p:nvPr/>
        </p:nvSpPr>
        <p:spPr>
          <a:xfrm>
            <a:off x="793790" y="3939778"/>
            <a:ext cx="6279356" cy="190535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Affiliation:</a:t>
            </a:r>
            <a:r>
              <a:rPr lang="en-US" sz="1550" dirty="0">
                <a:solidFill>
                  <a:srgbClr val="4B4A4A"/>
                </a:solidFill>
                <a:latin typeface="Geist" pitchFamily="34" charset="0"/>
                <a:ea typeface="Geist" pitchFamily="34" charset="-122"/>
                <a:cs typeface="Geist" pitchFamily="34" charset="-120"/>
              </a:rPr>
              <a:t> Institute of Safety in Future Mobility (C-ISAFE), CARISSMA Automotive Safety Research Centre, Technische Hochschule Ingolstadt, 85055 Ingolstadt, </a:t>
            </a:r>
            <a:r>
              <a:rPr lang="en-US" sz="1550" b="1" dirty="0">
                <a:solidFill>
                  <a:srgbClr val="4B4A4A"/>
                </a:solidFill>
                <a:latin typeface="Geist" pitchFamily="34" charset="0"/>
                <a:ea typeface="Geist" pitchFamily="34" charset="-122"/>
                <a:cs typeface="Geist" pitchFamily="34" charset="-120"/>
              </a:rPr>
              <a:t>Germany.</a:t>
            </a:r>
            <a:endParaRPr lang="en-US" sz="1550" dirty="0"/>
          </a:p>
          <a:p>
            <a:pPr marL="342900" indent="-342900" algn="l">
              <a:lnSpc>
                <a:spcPts val="2500"/>
              </a:lnSpc>
              <a:buSzPct val="100000"/>
              <a:buChar char="•"/>
            </a:pPr>
            <a:endParaRPr lang="en-US" sz="1550" b="1" dirty="0">
              <a:solidFill>
                <a:srgbClr val="4B4A4A"/>
              </a:solidFill>
              <a:latin typeface="Geist" pitchFamily="34" charset="0"/>
              <a:ea typeface="Geist" pitchFamily="34" charset="-122"/>
              <a:cs typeface="Geist" pitchFamily="34" charset="-120"/>
            </a:endParaRPr>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Publication:</a:t>
            </a:r>
            <a:r>
              <a:rPr lang="en-US" sz="1550" dirty="0">
                <a:solidFill>
                  <a:srgbClr val="4B4A4A"/>
                </a:solidFill>
                <a:latin typeface="Geist" pitchFamily="34" charset="0"/>
                <a:ea typeface="Geist" pitchFamily="34" charset="-122"/>
                <a:cs typeface="Geist" pitchFamily="34" charset="-120"/>
              </a:rPr>
              <a:t> The work was submitted to the </a:t>
            </a:r>
            <a:r>
              <a:rPr lang="en-US" sz="1550" b="1" i="1" dirty="0">
                <a:solidFill>
                  <a:srgbClr val="4B4A4A"/>
                </a:solidFill>
                <a:latin typeface="Geist" pitchFamily="34" charset="0"/>
                <a:ea typeface="Geist" pitchFamily="34" charset="-122"/>
                <a:cs typeface="Geist" pitchFamily="34" charset="-120"/>
              </a:rPr>
              <a:t>IEEE </a:t>
            </a:r>
            <a:r>
              <a:rPr lang="en-US" sz="1550" i="1" dirty="0">
                <a:solidFill>
                  <a:srgbClr val="4B4A4A"/>
                </a:solidFill>
                <a:latin typeface="Geist" pitchFamily="34" charset="0"/>
                <a:ea typeface="Geist" pitchFamily="34" charset="-122"/>
                <a:cs typeface="Geist" pitchFamily="34" charset="-120"/>
              </a:rPr>
              <a:t>Open Journal of Intelligent Transportation Systems</a:t>
            </a:r>
            <a:r>
              <a:rPr lang="en-US" sz="1550" dirty="0">
                <a:solidFill>
                  <a:srgbClr val="4B4A4A"/>
                </a:solidFill>
                <a:latin typeface="Geist" pitchFamily="34" charset="0"/>
                <a:ea typeface="Geist" pitchFamily="34" charset="-122"/>
                <a:cs typeface="Geist" pitchFamily="34" charset="-120"/>
              </a:rPr>
              <a:t> in May 2025 and appeared on TechRxiv in June 2025.</a:t>
            </a:r>
            <a:endParaRPr lang="en-US" sz="1550" dirty="0"/>
          </a:p>
        </p:txBody>
      </p:sp>
      <p:pic>
        <p:nvPicPr>
          <p:cNvPr id="7" name="Image 0" descr="preencoded.png">
            <a:hlinkClick r:id="rId3"/>
          </p:cNvPr>
          <p:cNvPicPr>
            <a:picLocks noChangeAspect="1"/>
          </p:cNvPicPr>
          <p:nvPr/>
        </p:nvPicPr>
        <p:blipFill>
          <a:blip r:embed="rId4"/>
          <a:stretch>
            <a:fillRect/>
          </a:stretch>
        </p:blipFill>
        <p:spPr>
          <a:xfrm>
            <a:off x="1092100" y="6360914"/>
            <a:ext cx="1884283" cy="545783"/>
          </a:xfrm>
          <a:prstGeom prst="rect">
            <a:avLst/>
          </a:prstGeom>
        </p:spPr>
      </p:pic>
      <p:sp>
        <p:nvSpPr>
          <p:cNvPr id="8" name="Text 5"/>
          <p:cNvSpPr/>
          <p:nvPr/>
        </p:nvSpPr>
        <p:spPr>
          <a:xfrm>
            <a:off x="7564874" y="2438995"/>
            <a:ext cx="3499366"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YoFlow Approach Summary</a:t>
            </a:r>
            <a:endParaRPr lang="en-US" sz="1950" dirty="0"/>
          </a:p>
        </p:txBody>
      </p:sp>
      <p:sp>
        <p:nvSpPr>
          <p:cNvPr id="9" name="Text 6"/>
          <p:cNvSpPr/>
          <p:nvPr/>
        </p:nvSpPr>
        <p:spPr>
          <a:xfrm>
            <a:off x="7564874" y="2947511"/>
            <a:ext cx="6279356" cy="95261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The YoFlow method represents a scenario-based accident detection system that combines YOLO object detection with optical flow-based analysis for traffic monitoring.</a:t>
            </a:r>
            <a:endParaRPr lang="en-US" sz="1550" dirty="0"/>
          </a:p>
        </p:txBody>
      </p:sp>
      <p:sp>
        <p:nvSpPr>
          <p:cNvPr id="10" name="Text 7"/>
          <p:cNvSpPr/>
          <p:nvPr/>
        </p:nvSpPr>
        <p:spPr>
          <a:xfrm>
            <a:off x="7564874" y="4078724"/>
            <a:ext cx="6279356" cy="1905354"/>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4B4A4A"/>
                </a:solidFill>
                <a:latin typeface="Geist" pitchFamily="34" charset="0"/>
                <a:ea typeface="Geist" pitchFamily="34" charset="-122"/>
                <a:cs typeface="Geist" pitchFamily="34" charset="-120"/>
              </a:rPr>
              <a:t>Relies primarily on object detection confidence scores</a:t>
            </a:r>
            <a:endParaRPr lang="en-US" sz="1550" dirty="0"/>
          </a:p>
          <a:p>
            <a:pPr marL="342900" indent="-342900" algn="l">
              <a:lnSpc>
                <a:spcPts val="2500"/>
              </a:lnSpc>
              <a:buSzPct val="100000"/>
              <a:buChar char="•"/>
            </a:pPr>
            <a:r>
              <a:rPr lang="en-US" sz="1550" dirty="0">
                <a:solidFill>
                  <a:srgbClr val="4B4A4A"/>
                </a:solidFill>
                <a:latin typeface="Geist" pitchFamily="34" charset="0"/>
                <a:ea typeface="Geist" pitchFamily="34" charset="-122"/>
                <a:cs typeface="Geist" pitchFamily="34" charset="-120"/>
              </a:rPr>
              <a:t>Designed for simulated traffic scenarios and controlled environments</a:t>
            </a:r>
            <a:endParaRPr lang="en-US" sz="1550" dirty="0"/>
          </a:p>
          <a:p>
            <a:pPr marL="342900" indent="-342900" algn="l">
              <a:lnSpc>
                <a:spcPts val="2500"/>
              </a:lnSpc>
              <a:buSzPct val="100000"/>
              <a:buChar char="•"/>
            </a:pPr>
            <a:r>
              <a:rPr lang="en-US" sz="1550" dirty="0">
                <a:solidFill>
                  <a:srgbClr val="4B4A4A"/>
                </a:solidFill>
                <a:latin typeface="Geist" pitchFamily="34" charset="0"/>
                <a:ea typeface="Geist" pitchFamily="34" charset="-122"/>
                <a:cs typeface="Geist" pitchFamily="34" charset="-120"/>
              </a:rPr>
              <a:t>Uses predefined traffic patterns and geometric constraints</a:t>
            </a:r>
            <a:endParaRPr lang="en-US" sz="1550" dirty="0"/>
          </a:p>
          <a:p>
            <a:pPr marL="342900" indent="-342900" algn="l">
              <a:lnSpc>
                <a:spcPts val="2500"/>
              </a:lnSpc>
              <a:buSzPct val="100000"/>
              <a:buChar char="•"/>
            </a:pPr>
            <a:r>
              <a:rPr lang="en-US" sz="1550" dirty="0">
                <a:solidFill>
                  <a:srgbClr val="4B4A4A"/>
                </a:solidFill>
                <a:latin typeface="Geist" pitchFamily="34" charset="0"/>
                <a:ea typeface="Geist" pitchFamily="34" charset="-122"/>
                <a:cs typeface="Geist" pitchFamily="34" charset="-120"/>
              </a:rPr>
              <a:t>Focuses on vehicle-to-vehicle collision detection</a:t>
            </a:r>
            <a:endParaRPr lang="en-US" sz="1550" dirty="0"/>
          </a:p>
          <a:p>
            <a:pPr marL="342900" indent="-342900" algn="l">
              <a:lnSpc>
                <a:spcPts val="2500"/>
              </a:lnSpc>
              <a:buSzPct val="100000"/>
              <a:buChar char="•"/>
            </a:pPr>
            <a:r>
              <a:rPr lang="en-US" sz="1550" dirty="0">
                <a:solidFill>
                  <a:srgbClr val="4B4A4A"/>
                </a:solidFill>
                <a:latin typeface="Geist" pitchFamily="34" charset="0"/>
                <a:ea typeface="Geist" pitchFamily="34" charset="-122"/>
                <a:cs typeface="Geist" pitchFamily="34" charset="-120"/>
              </a:rPr>
              <a:t>Assumes single-event accidents in fixed RSU camera views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92731"/>
            <a:ext cx="9328428" cy="620078"/>
          </a:xfrm>
          <a:prstGeom prst="rect">
            <a:avLst/>
          </a:prstGeom>
          <a:noFill/>
          <a:ln/>
        </p:spPr>
        <p:txBody>
          <a:bodyPr wrap="non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Key Limitations of YoFlow Addressed</a:t>
            </a:r>
            <a:endParaRPr lang="en-US" sz="3900" dirty="0"/>
          </a:p>
        </p:txBody>
      </p:sp>
      <p:sp>
        <p:nvSpPr>
          <p:cNvPr id="3" name="Shape 1"/>
          <p:cNvSpPr/>
          <p:nvPr/>
        </p:nvSpPr>
        <p:spPr>
          <a:xfrm>
            <a:off x="793790" y="1909643"/>
            <a:ext cx="4215289" cy="2769513"/>
          </a:xfrm>
          <a:prstGeom prst="roundRect">
            <a:avLst>
              <a:gd name="adj" fmla="val 3962"/>
            </a:avLst>
          </a:prstGeom>
          <a:solidFill>
            <a:srgbClr val="E5F9F2">
              <a:alpha val="95000"/>
            </a:srgbClr>
          </a:solidFill>
          <a:ln w="22860">
            <a:solidFill>
              <a:srgbClr val="B7D5CA"/>
            </a:solidFill>
            <a:prstDash val="solid"/>
          </a:ln>
        </p:spPr>
      </p:sp>
      <p:sp>
        <p:nvSpPr>
          <p:cNvPr id="4" name="Shape 2"/>
          <p:cNvSpPr/>
          <p:nvPr/>
        </p:nvSpPr>
        <p:spPr>
          <a:xfrm>
            <a:off x="770930" y="1909643"/>
            <a:ext cx="91440" cy="2769513"/>
          </a:xfrm>
          <a:prstGeom prst="roundRect">
            <a:avLst>
              <a:gd name="adj" fmla="val 195349"/>
            </a:avLst>
          </a:prstGeom>
          <a:solidFill>
            <a:srgbClr val="006747"/>
          </a:solidFill>
          <a:ln/>
        </p:spPr>
      </p:sp>
      <p:sp>
        <p:nvSpPr>
          <p:cNvPr id="5" name="Text 3"/>
          <p:cNvSpPr/>
          <p:nvPr/>
        </p:nvSpPr>
        <p:spPr>
          <a:xfrm>
            <a:off x="1083588" y="2130862"/>
            <a:ext cx="3468648" cy="310158"/>
          </a:xfrm>
          <a:prstGeom prst="rect">
            <a:avLst/>
          </a:prstGeom>
          <a:noFill/>
          <a:ln/>
        </p:spPr>
        <p:txBody>
          <a:bodyPr wrap="none" lIns="0" tIns="0" rIns="0" bIns="0" rtlCol="0" anchor="t"/>
          <a:lstStyle/>
          <a:p>
            <a:pPr marL="0" indent="0" algn="l">
              <a:lnSpc>
                <a:spcPts val="2400"/>
              </a:lnSpc>
              <a:buNone/>
            </a:pPr>
            <a:r>
              <a:rPr lang="en-US" sz="1950" b="1" dirty="0">
                <a:solidFill>
                  <a:srgbClr val="4B4A4A"/>
                </a:solidFill>
                <a:latin typeface="Calibri" panose="020F0502020204030204" pitchFamily="34" charset="0"/>
                <a:ea typeface="Calibri" panose="020F0502020204030204" pitchFamily="34" charset="0"/>
                <a:cs typeface="Calibri" panose="020F0502020204030204" pitchFamily="34" charset="0"/>
              </a:rPr>
              <a:t>Synthetic Data Dependency</a:t>
            </a:r>
            <a:endParaRPr lang="en-US" sz="1950" dirty="0"/>
          </a:p>
        </p:txBody>
      </p:sp>
      <p:sp>
        <p:nvSpPr>
          <p:cNvPr id="6" name="Text 4"/>
          <p:cNvSpPr/>
          <p:nvPr/>
        </p:nvSpPr>
        <p:spPr>
          <a:xfrm>
            <a:off x="1083588" y="2560082"/>
            <a:ext cx="3704273" cy="1587698"/>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YoFlow relies on synthetic simulation data, limiting real-world applicability. Our system operates directly on real CCTV and dashcam footage, eliminating the simulation-to-reality gap.</a:t>
            </a:r>
            <a:endParaRPr lang="en-US" sz="1550" b="1" dirty="0"/>
          </a:p>
        </p:txBody>
      </p:sp>
      <p:sp>
        <p:nvSpPr>
          <p:cNvPr id="7" name="Shape 5"/>
          <p:cNvSpPr/>
          <p:nvPr/>
        </p:nvSpPr>
        <p:spPr>
          <a:xfrm>
            <a:off x="5207437" y="1909643"/>
            <a:ext cx="4215408" cy="2769513"/>
          </a:xfrm>
          <a:prstGeom prst="roundRect">
            <a:avLst>
              <a:gd name="adj" fmla="val 3962"/>
            </a:avLst>
          </a:prstGeom>
          <a:solidFill>
            <a:srgbClr val="E5F9F2">
              <a:alpha val="95000"/>
            </a:srgbClr>
          </a:solidFill>
          <a:ln w="22860">
            <a:solidFill>
              <a:srgbClr val="B7D5CA"/>
            </a:solidFill>
            <a:prstDash val="solid"/>
          </a:ln>
        </p:spPr>
      </p:sp>
      <p:sp>
        <p:nvSpPr>
          <p:cNvPr id="8" name="Shape 6"/>
          <p:cNvSpPr/>
          <p:nvPr/>
        </p:nvSpPr>
        <p:spPr>
          <a:xfrm>
            <a:off x="5184577" y="1909643"/>
            <a:ext cx="91440" cy="2769513"/>
          </a:xfrm>
          <a:prstGeom prst="roundRect">
            <a:avLst>
              <a:gd name="adj" fmla="val 195349"/>
            </a:avLst>
          </a:prstGeom>
          <a:solidFill>
            <a:srgbClr val="006747"/>
          </a:solidFill>
          <a:ln/>
        </p:spPr>
      </p:sp>
      <p:sp>
        <p:nvSpPr>
          <p:cNvPr id="9" name="Text 7"/>
          <p:cNvSpPr/>
          <p:nvPr/>
        </p:nvSpPr>
        <p:spPr>
          <a:xfrm>
            <a:off x="5497235" y="2130862"/>
            <a:ext cx="3704392" cy="620316"/>
          </a:xfrm>
          <a:prstGeom prst="rect">
            <a:avLst/>
          </a:prstGeom>
          <a:noFill/>
          <a:ln/>
        </p:spPr>
        <p:txBody>
          <a:bodyPr wrap="square" lIns="0" tIns="0" rIns="0" bIns="0" rtlCol="0" anchor="t"/>
          <a:lstStyle/>
          <a:p>
            <a:pPr marL="0" indent="0" algn="l">
              <a:lnSpc>
                <a:spcPts val="2400"/>
              </a:lnSpc>
              <a:buNone/>
            </a:pPr>
            <a:r>
              <a:rPr lang="en-US" sz="1950" b="1" dirty="0">
                <a:solidFill>
                  <a:srgbClr val="4B4A4A"/>
                </a:solidFill>
                <a:latin typeface="Calibri" panose="020F0502020204030204" pitchFamily="34" charset="0"/>
                <a:ea typeface="Calibri" panose="020F0502020204030204" pitchFamily="34" charset="0"/>
                <a:cs typeface="Calibri" panose="020F0502020204030204" pitchFamily="34" charset="0"/>
              </a:rPr>
              <a:t>Predefined Scenario Constraints</a:t>
            </a:r>
            <a:endParaRPr lang="en-US" sz="1950" dirty="0"/>
          </a:p>
        </p:txBody>
      </p:sp>
      <p:sp>
        <p:nvSpPr>
          <p:cNvPr id="10" name="Text 8"/>
          <p:cNvSpPr/>
          <p:nvPr/>
        </p:nvSpPr>
        <p:spPr>
          <a:xfrm>
            <a:off x="5497175" y="2572822"/>
            <a:ext cx="3704392" cy="1587698"/>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The original method requires predefined traffic scenarios and manual feature engineering. We use deep semantic learning to enable better generalization across diverse conditions.</a:t>
            </a:r>
            <a:endParaRPr lang="en-US" sz="1550" b="1" dirty="0"/>
          </a:p>
        </p:txBody>
      </p:sp>
      <p:sp>
        <p:nvSpPr>
          <p:cNvPr id="11" name="Shape 9"/>
          <p:cNvSpPr/>
          <p:nvPr/>
        </p:nvSpPr>
        <p:spPr>
          <a:xfrm>
            <a:off x="9621203" y="1909643"/>
            <a:ext cx="4215289" cy="2769513"/>
          </a:xfrm>
          <a:prstGeom prst="roundRect">
            <a:avLst>
              <a:gd name="adj" fmla="val 3962"/>
            </a:avLst>
          </a:prstGeom>
          <a:solidFill>
            <a:srgbClr val="E5F9F2">
              <a:alpha val="95000"/>
            </a:srgbClr>
          </a:solidFill>
          <a:ln w="22860">
            <a:solidFill>
              <a:srgbClr val="B7D5CA"/>
            </a:solidFill>
            <a:prstDash val="solid"/>
          </a:ln>
        </p:spPr>
      </p:sp>
      <p:sp>
        <p:nvSpPr>
          <p:cNvPr id="12" name="Shape 10"/>
          <p:cNvSpPr/>
          <p:nvPr/>
        </p:nvSpPr>
        <p:spPr>
          <a:xfrm>
            <a:off x="9598343" y="1909643"/>
            <a:ext cx="91440" cy="2769513"/>
          </a:xfrm>
          <a:prstGeom prst="roundRect">
            <a:avLst>
              <a:gd name="adj" fmla="val 195349"/>
            </a:avLst>
          </a:prstGeom>
          <a:solidFill>
            <a:srgbClr val="006747"/>
          </a:solidFill>
          <a:ln/>
        </p:spPr>
      </p:sp>
      <p:sp>
        <p:nvSpPr>
          <p:cNvPr id="13" name="Text 11"/>
          <p:cNvSpPr/>
          <p:nvPr/>
        </p:nvSpPr>
        <p:spPr>
          <a:xfrm>
            <a:off x="9911001" y="2130862"/>
            <a:ext cx="3035618" cy="310158"/>
          </a:xfrm>
          <a:prstGeom prst="rect">
            <a:avLst/>
          </a:prstGeom>
          <a:noFill/>
          <a:ln/>
        </p:spPr>
        <p:txBody>
          <a:bodyPr wrap="none" lIns="0" tIns="0" rIns="0" bIns="0" rtlCol="0" anchor="t"/>
          <a:lstStyle/>
          <a:p>
            <a:pPr marL="0" indent="0" algn="l">
              <a:lnSpc>
                <a:spcPts val="2400"/>
              </a:lnSpc>
              <a:buNone/>
            </a:pPr>
            <a:r>
              <a:rPr lang="en-US" sz="1950" b="1" dirty="0">
                <a:solidFill>
                  <a:srgbClr val="4B4A4A"/>
                </a:solidFill>
                <a:latin typeface="Calibri" panose="020F0502020204030204" pitchFamily="34" charset="0"/>
                <a:ea typeface="Calibri" panose="020F0502020204030204" pitchFamily="34" charset="0"/>
                <a:cs typeface="Calibri" panose="020F0502020204030204" pitchFamily="34" charset="0"/>
              </a:rPr>
              <a:t>Limited Event Detection</a:t>
            </a:r>
            <a:endParaRPr lang="en-US" sz="1950" dirty="0"/>
          </a:p>
        </p:txBody>
      </p:sp>
      <p:sp>
        <p:nvSpPr>
          <p:cNvPr id="14" name="Text 12"/>
          <p:cNvSpPr/>
          <p:nvPr/>
        </p:nvSpPr>
        <p:spPr>
          <a:xfrm>
            <a:off x="9911001" y="2560082"/>
            <a:ext cx="3704273" cy="1587698"/>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YoFlow assumes single-event accidents and struggles with multiple incidents in one video. Our temporal segmentation supports multi-event detection in long surveillance recordings.</a:t>
            </a:r>
            <a:endParaRPr lang="en-US" sz="1550" b="1" dirty="0"/>
          </a:p>
        </p:txBody>
      </p:sp>
      <p:sp>
        <p:nvSpPr>
          <p:cNvPr id="15" name="Shape 13"/>
          <p:cNvSpPr/>
          <p:nvPr/>
        </p:nvSpPr>
        <p:spPr>
          <a:xfrm>
            <a:off x="793790" y="4877514"/>
            <a:ext cx="4215289" cy="2459355"/>
          </a:xfrm>
          <a:prstGeom prst="roundRect">
            <a:avLst>
              <a:gd name="adj" fmla="val 4462"/>
            </a:avLst>
          </a:prstGeom>
          <a:solidFill>
            <a:srgbClr val="E5F9F2">
              <a:alpha val="95000"/>
            </a:srgbClr>
          </a:solidFill>
          <a:ln w="22860">
            <a:solidFill>
              <a:srgbClr val="B7D5CA"/>
            </a:solidFill>
            <a:prstDash val="solid"/>
          </a:ln>
        </p:spPr>
      </p:sp>
      <p:sp>
        <p:nvSpPr>
          <p:cNvPr id="16" name="Shape 14"/>
          <p:cNvSpPr/>
          <p:nvPr/>
        </p:nvSpPr>
        <p:spPr>
          <a:xfrm>
            <a:off x="770930" y="4877514"/>
            <a:ext cx="91440" cy="2459355"/>
          </a:xfrm>
          <a:prstGeom prst="roundRect">
            <a:avLst>
              <a:gd name="adj" fmla="val 195349"/>
            </a:avLst>
          </a:prstGeom>
          <a:solidFill>
            <a:srgbClr val="006747"/>
          </a:solidFill>
          <a:ln/>
        </p:spPr>
      </p:sp>
      <p:sp>
        <p:nvSpPr>
          <p:cNvPr id="17" name="Text 15"/>
          <p:cNvSpPr/>
          <p:nvPr/>
        </p:nvSpPr>
        <p:spPr>
          <a:xfrm>
            <a:off x="1083588" y="5098733"/>
            <a:ext cx="2979658" cy="310158"/>
          </a:xfrm>
          <a:prstGeom prst="rect">
            <a:avLst/>
          </a:prstGeom>
          <a:noFill/>
          <a:ln/>
        </p:spPr>
        <p:txBody>
          <a:bodyPr wrap="none" lIns="0" tIns="0" rIns="0" bIns="0" rtlCol="0" anchor="t"/>
          <a:lstStyle/>
          <a:p>
            <a:pPr marL="0" indent="0" algn="l">
              <a:lnSpc>
                <a:spcPts val="2400"/>
              </a:lnSpc>
              <a:buNone/>
            </a:pPr>
            <a:r>
              <a:rPr lang="en-US" sz="1950" b="1" dirty="0">
                <a:solidFill>
                  <a:srgbClr val="4B4A4A"/>
                </a:solidFill>
                <a:latin typeface="Calibri" panose="020F0502020204030204" pitchFamily="34" charset="0"/>
                <a:ea typeface="Calibri" panose="020F0502020204030204" pitchFamily="34" charset="0"/>
                <a:cs typeface="Calibri" panose="020F0502020204030204" pitchFamily="34" charset="0"/>
              </a:rPr>
              <a:t>Narrow Scope Coverage</a:t>
            </a:r>
            <a:endParaRPr lang="en-US" sz="1950" dirty="0"/>
          </a:p>
        </p:txBody>
      </p:sp>
      <p:sp>
        <p:nvSpPr>
          <p:cNvPr id="18" name="Text 16"/>
          <p:cNvSpPr/>
          <p:nvPr/>
        </p:nvSpPr>
        <p:spPr>
          <a:xfrm>
            <a:off x="1083588" y="5527953"/>
            <a:ext cx="3704273" cy="1270159"/>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The base method focuses primarily on vehicle-to-vehicle collisions. We extend detection to pedestrians, bikes, trucks, and complex multi-actor interactions.</a:t>
            </a:r>
            <a:endParaRPr lang="en-US" sz="1550" b="1" dirty="0"/>
          </a:p>
        </p:txBody>
      </p:sp>
      <p:sp>
        <p:nvSpPr>
          <p:cNvPr id="19" name="Shape 17"/>
          <p:cNvSpPr/>
          <p:nvPr/>
        </p:nvSpPr>
        <p:spPr>
          <a:xfrm>
            <a:off x="5207437" y="4877514"/>
            <a:ext cx="4215408" cy="2459355"/>
          </a:xfrm>
          <a:prstGeom prst="roundRect">
            <a:avLst>
              <a:gd name="adj" fmla="val 4462"/>
            </a:avLst>
          </a:prstGeom>
          <a:solidFill>
            <a:srgbClr val="E5F9F2">
              <a:alpha val="95000"/>
            </a:srgbClr>
          </a:solidFill>
          <a:ln w="22860">
            <a:solidFill>
              <a:srgbClr val="B7D5CA"/>
            </a:solidFill>
            <a:prstDash val="solid"/>
          </a:ln>
        </p:spPr>
      </p:sp>
      <p:sp>
        <p:nvSpPr>
          <p:cNvPr id="20" name="Shape 18"/>
          <p:cNvSpPr/>
          <p:nvPr/>
        </p:nvSpPr>
        <p:spPr>
          <a:xfrm>
            <a:off x="5184577" y="4877514"/>
            <a:ext cx="91440" cy="2459355"/>
          </a:xfrm>
          <a:prstGeom prst="roundRect">
            <a:avLst>
              <a:gd name="adj" fmla="val 195349"/>
            </a:avLst>
          </a:prstGeom>
          <a:solidFill>
            <a:srgbClr val="006747"/>
          </a:solidFill>
          <a:ln/>
        </p:spPr>
      </p:sp>
      <p:sp>
        <p:nvSpPr>
          <p:cNvPr id="21" name="Text 19"/>
          <p:cNvSpPr/>
          <p:nvPr/>
        </p:nvSpPr>
        <p:spPr>
          <a:xfrm>
            <a:off x="5497235" y="5098733"/>
            <a:ext cx="2679502" cy="310158"/>
          </a:xfrm>
          <a:prstGeom prst="rect">
            <a:avLst/>
          </a:prstGeom>
          <a:noFill/>
          <a:ln/>
        </p:spPr>
        <p:txBody>
          <a:bodyPr wrap="none" lIns="0" tIns="0" rIns="0" bIns="0" rtlCol="0" anchor="t"/>
          <a:lstStyle/>
          <a:p>
            <a:pPr marL="0" indent="0" algn="l">
              <a:lnSpc>
                <a:spcPts val="2400"/>
              </a:lnSpc>
              <a:buNone/>
            </a:pPr>
            <a:r>
              <a:rPr lang="en-US" sz="1950" b="1" dirty="0">
                <a:solidFill>
                  <a:srgbClr val="4B4A4A"/>
                </a:solidFill>
                <a:latin typeface="Calibri" panose="020F0502020204030204" pitchFamily="34" charset="0"/>
                <a:ea typeface="Calibri" panose="020F0502020204030204" pitchFamily="34" charset="0"/>
                <a:cs typeface="Calibri" panose="020F0502020204030204" pitchFamily="34" charset="0"/>
              </a:rPr>
              <a:t>Viewpoint Sensitivity</a:t>
            </a:r>
            <a:endParaRPr lang="en-US" sz="1950" dirty="0"/>
          </a:p>
        </p:txBody>
      </p:sp>
      <p:sp>
        <p:nvSpPr>
          <p:cNvPr id="22" name="Text 20"/>
          <p:cNvSpPr/>
          <p:nvPr/>
        </p:nvSpPr>
        <p:spPr>
          <a:xfrm>
            <a:off x="5497235" y="5527953"/>
            <a:ext cx="3704392" cy="1587698"/>
          </a:xfrm>
          <a:prstGeom prst="rect">
            <a:avLst/>
          </a:prstGeom>
          <a:noFill/>
          <a:ln/>
        </p:spPr>
        <p:txBody>
          <a:bodyPr wrap="square" lIns="0" tIns="0" rIns="0" bIns="0" rtlCol="0" anchor="t"/>
          <a:lstStyle/>
          <a:p>
            <a:pPr marL="0" indent="0" algn="l">
              <a:lnSpc>
                <a:spcPts val="2500"/>
              </a:lnSpc>
              <a:buNone/>
            </a:pPr>
            <a:r>
              <a:rPr lang="en-US" sz="1550" b="1" dirty="0">
                <a:solidFill>
                  <a:srgbClr val="4B4A4A"/>
                </a:solidFill>
                <a:latin typeface="Geist" pitchFamily="34" charset="0"/>
                <a:ea typeface="Geist" pitchFamily="34" charset="-122"/>
                <a:cs typeface="Geist" pitchFamily="34" charset="-120"/>
              </a:rPr>
              <a:t>YoFlow is sensitive to fixed RSU camera constraints. Our approach handles uncontrolled camera conditions including moving dashcams, occlusion, and varying lighting.</a:t>
            </a:r>
            <a:endParaRPr lang="en-US" sz="1550"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691991" y="792718"/>
            <a:ext cx="6642735" cy="540663"/>
          </a:xfrm>
          <a:prstGeom prst="rect">
            <a:avLst/>
          </a:prstGeom>
          <a:noFill/>
          <a:ln/>
        </p:spPr>
        <p:txBody>
          <a:bodyPr wrap="none" lIns="0" tIns="0" rIns="0" bIns="0" rtlCol="0" anchor="t"/>
          <a:lstStyle/>
          <a:p>
            <a:pPr marL="0" indent="0" algn="l">
              <a:lnSpc>
                <a:spcPts val="4250"/>
              </a:lnSpc>
              <a:buNone/>
            </a:pPr>
            <a:r>
              <a:rPr lang="en-US" sz="3400" b="1" dirty="0">
                <a:solidFill>
                  <a:srgbClr val="006747"/>
                </a:solidFill>
                <a:latin typeface="Calibri" panose="020F0502020204030204" pitchFamily="34" charset="0"/>
                <a:ea typeface="Calibri" panose="020F0502020204030204" pitchFamily="34" charset="0"/>
                <a:cs typeface="Calibri" panose="020F0502020204030204" pitchFamily="34" charset="0"/>
              </a:rPr>
              <a:t>System Architecture Overview</a:t>
            </a:r>
            <a:endParaRPr lang="en-US" sz="3400" dirty="0"/>
          </a:p>
        </p:txBody>
      </p:sp>
      <p:sp>
        <p:nvSpPr>
          <p:cNvPr id="4" name="Text 1"/>
          <p:cNvSpPr/>
          <p:nvPr/>
        </p:nvSpPr>
        <p:spPr>
          <a:xfrm>
            <a:off x="691991" y="1559481"/>
            <a:ext cx="7760018" cy="517922"/>
          </a:xfrm>
          <a:prstGeom prst="rect">
            <a:avLst/>
          </a:prstGeom>
          <a:noFill/>
          <a:ln/>
        </p:spPr>
        <p:txBody>
          <a:bodyPr wrap="square" lIns="0" tIns="0" rIns="0" bIns="0" rtlCol="0" anchor="t"/>
          <a:lstStyle/>
          <a:p>
            <a:pPr marL="0" indent="0" algn="l">
              <a:lnSpc>
                <a:spcPts val="2000"/>
              </a:lnSpc>
              <a:buNone/>
            </a:pPr>
            <a:r>
              <a:rPr lang="en-US" sz="1350" dirty="0">
                <a:solidFill>
                  <a:srgbClr val="4B4A4A"/>
                </a:solidFill>
                <a:latin typeface="Geist" pitchFamily="34" charset="0"/>
                <a:ea typeface="Geist" pitchFamily="34" charset="-122"/>
                <a:cs typeface="Geist" pitchFamily="34" charset="-120"/>
              </a:rPr>
              <a:t>Our hybrid approach integrates five complementary techniques to achieve robust accident detection across diverse real-world conditions.</a:t>
            </a:r>
            <a:endParaRPr lang="en-US" sz="1350" dirty="0"/>
          </a:p>
        </p:txBody>
      </p:sp>
      <p:pic>
        <p:nvPicPr>
          <p:cNvPr id="5" name="Image 1" descr="preencoded.png"/>
          <p:cNvPicPr>
            <a:picLocks noChangeAspect="1"/>
          </p:cNvPicPr>
          <p:nvPr/>
        </p:nvPicPr>
        <p:blipFill>
          <a:blip r:embed="rId4"/>
          <a:stretch>
            <a:fillRect/>
          </a:stretch>
        </p:blipFill>
        <p:spPr>
          <a:xfrm>
            <a:off x="691991" y="2246948"/>
            <a:ext cx="864989" cy="1037987"/>
          </a:xfrm>
          <a:prstGeom prst="rect">
            <a:avLst/>
          </a:prstGeom>
        </p:spPr>
      </p:pic>
      <p:sp>
        <p:nvSpPr>
          <p:cNvPr id="6" name="Text 2"/>
          <p:cNvSpPr/>
          <p:nvPr/>
        </p:nvSpPr>
        <p:spPr>
          <a:xfrm>
            <a:off x="1707713" y="2419945"/>
            <a:ext cx="2162532" cy="270272"/>
          </a:xfrm>
          <a:prstGeom prst="rect">
            <a:avLst/>
          </a:prstGeom>
          <a:noFill/>
          <a:ln/>
        </p:spPr>
        <p:txBody>
          <a:bodyPr wrap="none" lIns="0" tIns="0" rIns="0" bIns="0" rtlCol="0" anchor="t"/>
          <a:lstStyle/>
          <a:p>
            <a:pPr marL="0" indent="0" algn="l">
              <a:lnSpc>
                <a:spcPts val="2100"/>
              </a:lnSpc>
              <a:buNone/>
            </a:pPr>
            <a:r>
              <a:rPr lang="en-US" sz="1700" b="1" dirty="0">
                <a:solidFill>
                  <a:srgbClr val="4B4A4A"/>
                </a:solidFill>
                <a:latin typeface="Calibri" panose="020F0502020204030204" pitchFamily="34" charset="0"/>
                <a:ea typeface="Calibri" panose="020F0502020204030204" pitchFamily="34" charset="0"/>
                <a:cs typeface="Calibri" panose="020F0502020204030204" pitchFamily="34" charset="0"/>
              </a:rPr>
              <a:t>Video Input</a:t>
            </a:r>
            <a:endParaRPr lang="en-US" sz="1700" dirty="0"/>
          </a:p>
        </p:txBody>
      </p:sp>
      <p:sp>
        <p:nvSpPr>
          <p:cNvPr id="7" name="Text 3"/>
          <p:cNvSpPr/>
          <p:nvPr/>
        </p:nvSpPr>
        <p:spPr>
          <a:xfrm>
            <a:off x="1707713" y="2780586"/>
            <a:ext cx="6744295" cy="258961"/>
          </a:xfrm>
          <a:prstGeom prst="rect">
            <a:avLst/>
          </a:prstGeom>
          <a:noFill/>
          <a:ln/>
        </p:spPr>
        <p:txBody>
          <a:bodyPr wrap="none" lIns="0" tIns="0" rIns="0" bIns="0" rtlCol="0" anchor="t"/>
          <a:lstStyle/>
          <a:p>
            <a:pPr marL="0" indent="0" algn="l">
              <a:lnSpc>
                <a:spcPts val="2000"/>
              </a:lnSpc>
              <a:buNone/>
            </a:pPr>
            <a:r>
              <a:rPr lang="en-US" sz="1350" dirty="0">
                <a:solidFill>
                  <a:srgbClr val="4B4A4A"/>
                </a:solidFill>
                <a:latin typeface="Geist" pitchFamily="34" charset="0"/>
                <a:ea typeface="Geist" pitchFamily="34" charset="-122"/>
                <a:cs typeface="Geist" pitchFamily="34" charset="-120"/>
              </a:rPr>
              <a:t>CCTV footage, dashcam recordings, or URLs</a:t>
            </a:r>
            <a:endParaRPr lang="en-US" sz="1350" dirty="0"/>
          </a:p>
        </p:txBody>
      </p:sp>
      <p:pic>
        <p:nvPicPr>
          <p:cNvPr id="8" name="Image 2" descr="preencoded.png"/>
          <p:cNvPicPr>
            <a:picLocks noChangeAspect="1"/>
          </p:cNvPicPr>
          <p:nvPr/>
        </p:nvPicPr>
        <p:blipFill>
          <a:blip r:embed="rId5"/>
          <a:stretch>
            <a:fillRect/>
          </a:stretch>
        </p:blipFill>
        <p:spPr>
          <a:xfrm>
            <a:off x="691991" y="3284934"/>
            <a:ext cx="864989" cy="1037987"/>
          </a:xfrm>
          <a:prstGeom prst="rect">
            <a:avLst/>
          </a:prstGeom>
        </p:spPr>
      </p:pic>
      <p:sp>
        <p:nvSpPr>
          <p:cNvPr id="9" name="Text 4"/>
          <p:cNvSpPr/>
          <p:nvPr/>
        </p:nvSpPr>
        <p:spPr>
          <a:xfrm>
            <a:off x="1707713" y="3457932"/>
            <a:ext cx="2330053" cy="270272"/>
          </a:xfrm>
          <a:prstGeom prst="rect">
            <a:avLst/>
          </a:prstGeom>
          <a:noFill/>
          <a:ln/>
        </p:spPr>
        <p:txBody>
          <a:bodyPr wrap="none" lIns="0" tIns="0" rIns="0" bIns="0" rtlCol="0" anchor="t"/>
          <a:lstStyle/>
          <a:p>
            <a:pPr marL="0" indent="0" algn="l">
              <a:lnSpc>
                <a:spcPts val="2100"/>
              </a:lnSpc>
              <a:buNone/>
            </a:pPr>
            <a:r>
              <a:rPr lang="en-US" sz="1700" b="1" dirty="0">
                <a:solidFill>
                  <a:srgbClr val="4B4A4A"/>
                </a:solidFill>
                <a:latin typeface="Calibri" panose="020F0502020204030204" pitchFamily="34" charset="0"/>
                <a:ea typeface="Calibri" panose="020F0502020204030204" pitchFamily="34" charset="0"/>
                <a:cs typeface="Calibri" panose="020F0502020204030204" pitchFamily="34" charset="0"/>
              </a:rPr>
              <a:t>Multi-Signal Analysis</a:t>
            </a:r>
            <a:endParaRPr lang="en-US" sz="1700" dirty="0"/>
          </a:p>
        </p:txBody>
      </p:sp>
      <p:sp>
        <p:nvSpPr>
          <p:cNvPr id="10" name="Text 5"/>
          <p:cNvSpPr/>
          <p:nvPr/>
        </p:nvSpPr>
        <p:spPr>
          <a:xfrm>
            <a:off x="1707713" y="3818573"/>
            <a:ext cx="6744295" cy="258961"/>
          </a:xfrm>
          <a:prstGeom prst="rect">
            <a:avLst/>
          </a:prstGeom>
          <a:noFill/>
          <a:ln/>
        </p:spPr>
        <p:txBody>
          <a:bodyPr wrap="none" lIns="0" tIns="0" rIns="0" bIns="0" rtlCol="0" anchor="t"/>
          <a:lstStyle/>
          <a:p>
            <a:pPr marL="0" indent="0" algn="l">
              <a:lnSpc>
                <a:spcPts val="2000"/>
              </a:lnSpc>
              <a:buNone/>
            </a:pPr>
            <a:r>
              <a:rPr lang="en-US" sz="1350" dirty="0">
                <a:solidFill>
                  <a:srgbClr val="4B4A4A"/>
                </a:solidFill>
                <a:latin typeface="Geist" pitchFamily="34" charset="0"/>
                <a:ea typeface="Geist" pitchFamily="34" charset="-122"/>
                <a:cs typeface="Geist" pitchFamily="34" charset="-120"/>
              </a:rPr>
              <a:t>YOLOv8, optical flow, entropy computation</a:t>
            </a:r>
            <a:endParaRPr lang="en-US" sz="1350" dirty="0"/>
          </a:p>
        </p:txBody>
      </p:sp>
      <p:pic>
        <p:nvPicPr>
          <p:cNvPr id="11" name="Image 3" descr="preencoded.png"/>
          <p:cNvPicPr>
            <a:picLocks noChangeAspect="1"/>
          </p:cNvPicPr>
          <p:nvPr/>
        </p:nvPicPr>
        <p:blipFill>
          <a:blip r:embed="rId6"/>
          <a:stretch>
            <a:fillRect/>
          </a:stretch>
        </p:blipFill>
        <p:spPr>
          <a:xfrm>
            <a:off x="691991" y="4322921"/>
            <a:ext cx="864989" cy="1037987"/>
          </a:xfrm>
          <a:prstGeom prst="rect">
            <a:avLst/>
          </a:prstGeom>
        </p:spPr>
      </p:pic>
      <p:sp>
        <p:nvSpPr>
          <p:cNvPr id="12" name="Text 6"/>
          <p:cNvSpPr/>
          <p:nvPr/>
        </p:nvSpPr>
        <p:spPr>
          <a:xfrm>
            <a:off x="1707713" y="4495919"/>
            <a:ext cx="2162532" cy="270272"/>
          </a:xfrm>
          <a:prstGeom prst="rect">
            <a:avLst/>
          </a:prstGeom>
          <a:noFill/>
          <a:ln/>
        </p:spPr>
        <p:txBody>
          <a:bodyPr wrap="none" lIns="0" tIns="0" rIns="0" bIns="0" rtlCol="0" anchor="t"/>
          <a:lstStyle/>
          <a:p>
            <a:pPr marL="0" indent="0" algn="l">
              <a:lnSpc>
                <a:spcPts val="2100"/>
              </a:lnSpc>
              <a:buNone/>
            </a:pPr>
            <a:r>
              <a:rPr lang="en-US" sz="1700" b="1" dirty="0">
                <a:solidFill>
                  <a:srgbClr val="4B4A4A"/>
                </a:solidFill>
                <a:latin typeface="Calibri" panose="020F0502020204030204" pitchFamily="34" charset="0"/>
                <a:ea typeface="Calibri" panose="020F0502020204030204" pitchFamily="34" charset="0"/>
                <a:cs typeface="Calibri" panose="020F0502020204030204" pitchFamily="34" charset="0"/>
              </a:rPr>
              <a:t>Deep Classification</a:t>
            </a:r>
            <a:endParaRPr lang="en-US" sz="1700" dirty="0"/>
          </a:p>
        </p:txBody>
      </p:sp>
      <p:sp>
        <p:nvSpPr>
          <p:cNvPr id="13" name="Text 7"/>
          <p:cNvSpPr/>
          <p:nvPr/>
        </p:nvSpPr>
        <p:spPr>
          <a:xfrm>
            <a:off x="1707713" y="4856559"/>
            <a:ext cx="6744295" cy="258961"/>
          </a:xfrm>
          <a:prstGeom prst="rect">
            <a:avLst/>
          </a:prstGeom>
          <a:noFill/>
          <a:ln/>
        </p:spPr>
        <p:txBody>
          <a:bodyPr wrap="none" lIns="0" tIns="0" rIns="0" bIns="0" rtlCol="0" anchor="t"/>
          <a:lstStyle/>
          <a:p>
            <a:pPr marL="0" indent="0" algn="l">
              <a:lnSpc>
                <a:spcPts val="2000"/>
              </a:lnSpc>
              <a:buNone/>
            </a:pPr>
            <a:r>
              <a:rPr lang="en-US" sz="1350" dirty="0">
                <a:solidFill>
                  <a:srgbClr val="4B4A4A"/>
                </a:solidFill>
                <a:latin typeface="Geist" pitchFamily="34" charset="0"/>
                <a:ea typeface="Geist" pitchFamily="34" charset="-122"/>
                <a:cs typeface="Geist" pitchFamily="34" charset="-120"/>
              </a:rPr>
              <a:t>ResNet-18 semantic confirmation</a:t>
            </a:r>
            <a:endParaRPr lang="en-US" sz="1350" dirty="0"/>
          </a:p>
        </p:txBody>
      </p:sp>
      <p:pic>
        <p:nvPicPr>
          <p:cNvPr id="14" name="Image 4" descr="preencoded.png"/>
          <p:cNvPicPr>
            <a:picLocks noChangeAspect="1"/>
          </p:cNvPicPr>
          <p:nvPr/>
        </p:nvPicPr>
        <p:blipFill>
          <a:blip r:embed="rId7"/>
          <a:stretch>
            <a:fillRect/>
          </a:stretch>
        </p:blipFill>
        <p:spPr>
          <a:xfrm>
            <a:off x="691991" y="5360908"/>
            <a:ext cx="864989" cy="1037987"/>
          </a:xfrm>
          <a:prstGeom prst="rect">
            <a:avLst/>
          </a:prstGeom>
        </p:spPr>
      </p:pic>
      <p:sp>
        <p:nvSpPr>
          <p:cNvPr id="15" name="Text 8"/>
          <p:cNvSpPr/>
          <p:nvPr/>
        </p:nvSpPr>
        <p:spPr>
          <a:xfrm>
            <a:off x="1707713" y="5533906"/>
            <a:ext cx="2178725" cy="270272"/>
          </a:xfrm>
          <a:prstGeom prst="rect">
            <a:avLst/>
          </a:prstGeom>
          <a:noFill/>
          <a:ln/>
        </p:spPr>
        <p:txBody>
          <a:bodyPr wrap="none" lIns="0" tIns="0" rIns="0" bIns="0" rtlCol="0" anchor="t"/>
          <a:lstStyle/>
          <a:p>
            <a:pPr marL="0" indent="0" algn="l">
              <a:lnSpc>
                <a:spcPts val="2100"/>
              </a:lnSpc>
              <a:buNone/>
            </a:pPr>
            <a:r>
              <a:rPr lang="en-US" sz="1700" b="1" dirty="0">
                <a:solidFill>
                  <a:srgbClr val="4B4A4A"/>
                </a:solidFill>
                <a:latin typeface="Calibri" panose="020F0502020204030204" pitchFamily="34" charset="0"/>
                <a:ea typeface="Calibri" panose="020F0502020204030204" pitchFamily="34" charset="0"/>
                <a:cs typeface="Calibri" panose="020F0502020204030204" pitchFamily="34" charset="0"/>
              </a:rPr>
              <a:t>Temporal Detection</a:t>
            </a:r>
            <a:endParaRPr lang="en-US" sz="1700" dirty="0"/>
          </a:p>
        </p:txBody>
      </p:sp>
      <p:sp>
        <p:nvSpPr>
          <p:cNvPr id="16" name="Text 9"/>
          <p:cNvSpPr/>
          <p:nvPr/>
        </p:nvSpPr>
        <p:spPr>
          <a:xfrm>
            <a:off x="1707713" y="5894546"/>
            <a:ext cx="6744295" cy="258961"/>
          </a:xfrm>
          <a:prstGeom prst="rect">
            <a:avLst/>
          </a:prstGeom>
          <a:noFill/>
          <a:ln/>
        </p:spPr>
        <p:txBody>
          <a:bodyPr wrap="none" lIns="0" tIns="0" rIns="0" bIns="0" rtlCol="0" anchor="t"/>
          <a:lstStyle/>
          <a:p>
            <a:pPr marL="0" indent="0" algn="l">
              <a:lnSpc>
                <a:spcPts val="2000"/>
              </a:lnSpc>
              <a:buNone/>
            </a:pPr>
            <a:r>
              <a:rPr lang="en-US" sz="1350" dirty="0">
                <a:solidFill>
                  <a:srgbClr val="4B4A4A"/>
                </a:solidFill>
                <a:latin typeface="Geist" pitchFamily="34" charset="0"/>
                <a:ea typeface="Geist" pitchFamily="34" charset="-122"/>
                <a:cs typeface="Geist" pitchFamily="34" charset="-120"/>
              </a:rPr>
              <a:t>Multi-event segmentation and peak analysis</a:t>
            </a:r>
            <a:endParaRPr lang="en-US" sz="1350" dirty="0"/>
          </a:p>
        </p:txBody>
      </p:sp>
      <p:pic>
        <p:nvPicPr>
          <p:cNvPr id="17" name="Image 5" descr="preencoded.png"/>
          <p:cNvPicPr>
            <a:picLocks noChangeAspect="1"/>
          </p:cNvPicPr>
          <p:nvPr/>
        </p:nvPicPr>
        <p:blipFill>
          <a:blip r:embed="rId8"/>
          <a:stretch>
            <a:fillRect/>
          </a:stretch>
        </p:blipFill>
        <p:spPr>
          <a:xfrm>
            <a:off x="691991" y="6398895"/>
            <a:ext cx="864989" cy="1037987"/>
          </a:xfrm>
          <a:prstGeom prst="rect">
            <a:avLst/>
          </a:prstGeom>
        </p:spPr>
      </p:pic>
      <p:sp>
        <p:nvSpPr>
          <p:cNvPr id="18" name="Text 10"/>
          <p:cNvSpPr/>
          <p:nvPr/>
        </p:nvSpPr>
        <p:spPr>
          <a:xfrm>
            <a:off x="1707713" y="6571893"/>
            <a:ext cx="2162532" cy="270272"/>
          </a:xfrm>
          <a:prstGeom prst="rect">
            <a:avLst/>
          </a:prstGeom>
          <a:noFill/>
          <a:ln/>
        </p:spPr>
        <p:txBody>
          <a:bodyPr wrap="none" lIns="0" tIns="0" rIns="0" bIns="0" rtlCol="0" anchor="t"/>
          <a:lstStyle/>
          <a:p>
            <a:pPr marL="0" indent="0" algn="l">
              <a:lnSpc>
                <a:spcPts val="2100"/>
              </a:lnSpc>
              <a:buNone/>
            </a:pPr>
            <a:r>
              <a:rPr lang="en-US" sz="1700" b="1" dirty="0">
                <a:solidFill>
                  <a:srgbClr val="4B4A4A"/>
                </a:solidFill>
                <a:latin typeface="Calibri" panose="020F0502020204030204" pitchFamily="34" charset="0"/>
                <a:ea typeface="Calibri" panose="020F0502020204030204" pitchFamily="34" charset="0"/>
                <a:cs typeface="Calibri" panose="020F0502020204030204" pitchFamily="34" charset="0"/>
              </a:rPr>
              <a:t>Accident Output</a:t>
            </a:r>
            <a:endParaRPr lang="en-US" sz="1700" dirty="0"/>
          </a:p>
        </p:txBody>
      </p:sp>
      <p:sp>
        <p:nvSpPr>
          <p:cNvPr id="19" name="Text 11"/>
          <p:cNvSpPr/>
          <p:nvPr/>
        </p:nvSpPr>
        <p:spPr>
          <a:xfrm>
            <a:off x="1707713" y="6932533"/>
            <a:ext cx="6744295" cy="258961"/>
          </a:xfrm>
          <a:prstGeom prst="rect">
            <a:avLst/>
          </a:prstGeom>
          <a:noFill/>
          <a:ln/>
        </p:spPr>
        <p:txBody>
          <a:bodyPr wrap="none" lIns="0" tIns="0" rIns="0" bIns="0" rtlCol="0" anchor="t"/>
          <a:lstStyle/>
          <a:p>
            <a:pPr marL="0" indent="0" algn="l">
              <a:lnSpc>
                <a:spcPts val="2000"/>
              </a:lnSpc>
              <a:buNone/>
            </a:pPr>
            <a:r>
              <a:rPr lang="en-US" sz="1350" dirty="0">
                <a:solidFill>
                  <a:srgbClr val="4B4A4A"/>
                </a:solidFill>
                <a:latin typeface="Geist" pitchFamily="34" charset="0"/>
                <a:ea typeface="Geist" pitchFamily="34" charset="-122"/>
                <a:cs typeface="Geist" pitchFamily="34" charset="-120"/>
              </a:rPr>
              <a:t>Event timestamps and severity indicators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402449" y="272891"/>
            <a:ext cx="4828461"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Detailed System Architecture Diagram</a:t>
            </a:r>
            <a:endParaRPr lang="en-US" sz="1950" dirty="0"/>
          </a:p>
        </p:txBody>
      </p:sp>
      <p:sp>
        <p:nvSpPr>
          <p:cNvPr id="3" name="Text 1"/>
          <p:cNvSpPr/>
          <p:nvPr/>
        </p:nvSpPr>
        <p:spPr>
          <a:xfrm>
            <a:off x="3402449" y="657463"/>
            <a:ext cx="7825502" cy="356830"/>
          </a:xfrm>
          <a:prstGeom prst="rect">
            <a:avLst/>
          </a:prstGeom>
          <a:noFill/>
          <a:ln/>
        </p:spPr>
        <p:txBody>
          <a:bodyPr wrap="square" lIns="0" tIns="0" rIns="0" bIns="0" rtlCol="0" anchor="t"/>
          <a:lstStyle/>
          <a:p>
            <a:pPr marL="0" indent="0" algn="l">
              <a:lnSpc>
                <a:spcPts val="900"/>
              </a:lnSpc>
              <a:buNone/>
            </a:pPr>
            <a:r>
              <a:rPr lang="en-US" sz="750" dirty="0">
                <a:solidFill>
                  <a:srgbClr val="4B4A4A"/>
                </a:solidFill>
                <a:latin typeface="Geist" pitchFamily="34" charset="0"/>
                <a:ea typeface="Geist" pitchFamily="34" charset="-122"/>
                <a:cs typeface="Geist" pitchFamily="34" charset="-120"/>
              </a:rPr>
              <a:t>This diagram presents the complete system architecture, illustrating how all components interact and process data from various video inputs to detect and report road accidents effectively. It highlights the layered approach, from initial video intake through advanced deep learning and temporal analysis, culminating in real-time alert generation.</a:t>
            </a:r>
            <a:endParaRPr lang="en-US" sz="750" dirty="0"/>
          </a:p>
        </p:txBody>
      </p:sp>
      <p:pic>
        <p:nvPicPr>
          <p:cNvPr id="4" name="Image 0" descr="preencoded.png"/>
          <p:cNvPicPr>
            <a:picLocks noChangeAspect="1"/>
          </p:cNvPicPr>
          <p:nvPr/>
        </p:nvPicPr>
        <p:blipFill>
          <a:blip r:embed="rId3"/>
          <a:stretch>
            <a:fillRect/>
          </a:stretch>
        </p:blipFill>
        <p:spPr>
          <a:xfrm>
            <a:off x="3402449" y="1070015"/>
            <a:ext cx="7825502" cy="782550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2112" y="461129"/>
            <a:ext cx="8437721" cy="524113"/>
          </a:xfrm>
          <a:prstGeom prst="rect">
            <a:avLst/>
          </a:prstGeom>
          <a:noFill/>
          <a:ln/>
        </p:spPr>
        <p:txBody>
          <a:bodyPr wrap="none" lIns="0" tIns="0" rIns="0" bIns="0" rtlCol="0" anchor="t"/>
          <a:lstStyle/>
          <a:p>
            <a:pPr marL="0" indent="0" algn="l">
              <a:lnSpc>
                <a:spcPts val="4100"/>
              </a:lnSpc>
              <a:buNone/>
            </a:pPr>
            <a:r>
              <a:rPr lang="en-US" sz="3300" b="1" dirty="0">
                <a:solidFill>
                  <a:srgbClr val="006747"/>
                </a:solidFill>
                <a:latin typeface="Calibri" panose="020F0502020204030204" pitchFamily="34" charset="0"/>
                <a:ea typeface="Calibri" panose="020F0502020204030204" pitchFamily="34" charset="0"/>
                <a:cs typeface="Calibri" panose="020F0502020204030204" pitchFamily="34" charset="0"/>
              </a:rPr>
              <a:t>Component 1: YOLOv8 Object Detection</a:t>
            </a:r>
            <a:endParaRPr lang="en-US" sz="3300" dirty="0"/>
          </a:p>
        </p:txBody>
      </p:sp>
      <p:sp>
        <p:nvSpPr>
          <p:cNvPr id="4" name="Text 1"/>
          <p:cNvSpPr/>
          <p:nvPr/>
        </p:nvSpPr>
        <p:spPr>
          <a:xfrm>
            <a:off x="7527250" y="1339453"/>
            <a:ext cx="3037880" cy="262057"/>
          </a:xfrm>
          <a:prstGeom prst="rect">
            <a:avLst/>
          </a:prstGeom>
          <a:noFill/>
          <a:ln/>
        </p:spPr>
        <p:txBody>
          <a:bodyPr wrap="none" lIns="0" tIns="0" rIns="0" bIns="0" rtlCol="0" anchor="t"/>
          <a:lstStyle/>
          <a:p>
            <a:pPr marL="0" indent="0" algn="l">
              <a:lnSpc>
                <a:spcPts val="2050"/>
              </a:lnSpc>
              <a:buNone/>
            </a:pPr>
            <a:r>
              <a:rPr lang="en-US" sz="1650" b="1" dirty="0">
                <a:solidFill>
                  <a:srgbClr val="006747"/>
                </a:solidFill>
                <a:latin typeface="Calibri" panose="020F0502020204030204" pitchFamily="34" charset="0"/>
                <a:ea typeface="Calibri" panose="020F0502020204030204" pitchFamily="34" charset="0"/>
                <a:cs typeface="Calibri" panose="020F0502020204030204" pitchFamily="34" charset="0"/>
              </a:rPr>
              <a:t>Multi-Class Vehicle Tracking</a:t>
            </a:r>
            <a:endParaRPr lang="en-US" sz="1650" dirty="0"/>
          </a:p>
        </p:txBody>
      </p:sp>
      <p:sp>
        <p:nvSpPr>
          <p:cNvPr id="5" name="Text 2"/>
          <p:cNvSpPr/>
          <p:nvPr/>
        </p:nvSpPr>
        <p:spPr>
          <a:xfrm>
            <a:off x="7527250" y="1743194"/>
            <a:ext cx="6408420" cy="495062"/>
          </a:xfrm>
          <a:prstGeom prst="rect">
            <a:avLst/>
          </a:prstGeom>
          <a:noFill/>
          <a:ln/>
        </p:spPr>
        <p:txBody>
          <a:bodyPr wrap="square" lIns="0" tIns="0" rIns="0" bIns="0" rtlCol="0" anchor="t"/>
          <a:lstStyle/>
          <a:p>
            <a:pPr marL="0" indent="0" algn="l">
              <a:lnSpc>
                <a:spcPts val="1900"/>
              </a:lnSpc>
              <a:buNone/>
            </a:pPr>
            <a:r>
              <a:rPr lang="en-US" sz="1300" dirty="0">
                <a:solidFill>
                  <a:srgbClr val="4B4A4A"/>
                </a:solidFill>
                <a:latin typeface="Geist" pitchFamily="34" charset="0"/>
                <a:ea typeface="Geist" pitchFamily="34" charset="-122"/>
                <a:cs typeface="Geist" pitchFamily="34" charset="-120"/>
              </a:rPr>
              <a:t>YOLOv8n provides real-time object detection across multiple vehicle and pedestrian classes, forming the foundation of our accident detection pipeline.</a:t>
            </a:r>
            <a:endParaRPr lang="en-US" sz="1300" dirty="0"/>
          </a:p>
        </p:txBody>
      </p:sp>
      <p:sp>
        <p:nvSpPr>
          <p:cNvPr id="6" name="Text 3"/>
          <p:cNvSpPr/>
          <p:nvPr/>
        </p:nvSpPr>
        <p:spPr>
          <a:xfrm>
            <a:off x="7527250" y="2365772"/>
            <a:ext cx="6408420" cy="1485402"/>
          </a:xfrm>
          <a:prstGeom prst="rect">
            <a:avLst/>
          </a:prstGeom>
          <a:noFill/>
          <a:ln/>
        </p:spPr>
        <p:txBody>
          <a:bodyPr wrap="square" lIns="0" tIns="0" rIns="0" bIns="0" rtlCol="0" anchor="t"/>
          <a:lstStyle/>
          <a:p>
            <a:pPr marL="342900" indent="-342900" algn="l">
              <a:lnSpc>
                <a:spcPts val="1900"/>
              </a:lnSpc>
              <a:buSzPct val="100000"/>
              <a:buChar char="•"/>
            </a:pPr>
            <a:r>
              <a:rPr lang="en-US" sz="1300" b="1" dirty="0">
                <a:solidFill>
                  <a:srgbClr val="4B4A4A"/>
                </a:solidFill>
                <a:latin typeface="Geist" pitchFamily="34" charset="0"/>
                <a:ea typeface="Geist" pitchFamily="34" charset="-122"/>
                <a:cs typeface="Geist" pitchFamily="34" charset="-120"/>
              </a:rPr>
              <a:t>Detected Classes:</a:t>
            </a:r>
            <a:r>
              <a:rPr lang="en-US" sz="1300" dirty="0">
                <a:solidFill>
                  <a:srgbClr val="4B4A4A"/>
                </a:solidFill>
                <a:latin typeface="Geist" pitchFamily="34" charset="0"/>
                <a:ea typeface="Geist" pitchFamily="34" charset="-122"/>
                <a:cs typeface="Geist" pitchFamily="34" charset="-120"/>
              </a:rPr>
              <a:t> Cars, trucks, motorcycles, bicycles, pedestrians, traffic signs</a:t>
            </a:r>
            <a:endParaRPr lang="en-US" sz="1300" dirty="0"/>
          </a:p>
          <a:p>
            <a:pPr marL="342900" indent="-342900" algn="l">
              <a:lnSpc>
                <a:spcPts val="1900"/>
              </a:lnSpc>
              <a:buSzPct val="100000"/>
              <a:buChar char="•"/>
            </a:pPr>
            <a:r>
              <a:rPr lang="en-US" sz="1300" b="1" dirty="0">
                <a:solidFill>
                  <a:srgbClr val="4B4A4A"/>
                </a:solidFill>
                <a:latin typeface="Geist" pitchFamily="34" charset="0"/>
                <a:ea typeface="Geist" pitchFamily="34" charset="-122"/>
                <a:cs typeface="Geist" pitchFamily="34" charset="-120"/>
              </a:rPr>
              <a:t>Batch Processing:</a:t>
            </a:r>
            <a:r>
              <a:rPr lang="en-US" sz="1300" dirty="0">
                <a:solidFill>
                  <a:srgbClr val="4B4A4A"/>
                </a:solidFill>
                <a:latin typeface="Geist" pitchFamily="34" charset="0"/>
                <a:ea typeface="Geist" pitchFamily="34" charset="-122"/>
                <a:cs typeface="Geist" pitchFamily="34" charset="-120"/>
              </a:rPr>
              <a:t> Analyzes 4 frames simultaneously for computational efficiency</a:t>
            </a:r>
            <a:endParaRPr lang="en-US" sz="1300" dirty="0"/>
          </a:p>
          <a:p>
            <a:pPr marL="342900" indent="-342900" algn="l">
              <a:lnSpc>
                <a:spcPts val="1900"/>
              </a:lnSpc>
              <a:buSzPct val="100000"/>
              <a:buChar char="•"/>
            </a:pPr>
            <a:r>
              <a:rPr lang="en-US" sz="1300" b="1" dirty="0">
                <a:solidFill>
                  <a:srgbClr val="4B4A4A"/>
                </a:solidFill>
                <a:latin typeface="Geist" pitchFamily="34" charset="0"/>
                <a:ea typeface="Geist" pitchFamily="34" charset="-122"/>
                <a:cs typeface="Geist" pitchFamily="34" charset="-120"/>
              </a:rPr>
              <a:t>Object Count Signal:</a:t>
            </a:r>
            <a:r>
              <a:rPr lang="en-US" sz="1300" dirty="0">
                <a:solidFill>
                  <a:srgbClr val="4B4A4A"/>
                </a:solidFill>
                <a:latin typeface="Geist" pitchFamily="34" charset="0"/>
                <a:ea typeface="Geist" pitchFamily="34" charset="-122"/>
                <a:cs typeface="Geist" pitchFamily="34" charset="-120"/>
              </a:rPr>
              <a:t> Number of detected objects contributes to composite anomaly score</a:t>
            </a:r>
            <a:endParaRPr lang="en-US" sz="1300" dirty="0"/>
          </a:p>
        </p:txBody>
      </p:sp>
      <p:sp>
        <p:nvSpPr>
          <p:cNvPr id="7" name="Text 4"/>
          <p:cNvSpPr/>
          <p:nvPr/>
        </p:nvSpPr>
        <p:spPr>
          <a:xfrm>
            <a:off x="7527250" y="3978689"/>
            <a:ext cx="6408420" cy="495062"/>
          </a:xfrm>
          <a:prstGeom prst="rect">
            <a:avLst/>
          </a:prstGeom>
          <a:noFill/>
          <a:ln/>
        </p:spPr>
        <p:txBody>
          <a:bodyPr wrap="square" lIns="0" tIns="0" rIns="0" bIns="0" rtlCol="0" anchor="t"/>
          <a:lstStyle/>
          <a:p>
            <a:pPr marL="0" indent="0" algn="l">
              <a:lnSpc>
                <a:spcPts val="1900"/>
              </a:lnSpc>
              <a:buNone/>
            </a:pPr>
            <a:r>
              <a:rPr lang="en-US" sz="1300" dirty="0">
                <a:solidFill>
                  <a:srgbClr val="4B4A4A"/>
                </a:solidFill>
                <a:latin typeface="Geist" pitchFamily="34" charset="0"/>
                <a:ea typeface="Geist" pitchFamily="34" charset="-122"/>
                <a:cs typeface="Geist" pitchFamily="34" charset="-120"/>
              </a:rPr>
              <a:t>Unlike YoFlow's reliance on detection confidence alone, we treat object count as one of multiple complementary signals rather than the primary accident indicator.</a:t>
            </a:r>
            <a:endParaRPr lang="en-US" sz="1300" dirty="0"/>
          </a:p>
        </p:txBody>
      </p:sp>
      <p:pic>
        <p:nvPicPr>
          <p:cNvPr id="9" name="Picture 8">
            <a:extLst>
              <a:ext uri="{FF2B5EF4-FFF2-40B4-BE49-F238E27FC236}">
                <a16:creationId xmlns:a16="http://schemas.microsoft.com/office/drawing/2014/main" id="{5D819605-B1FB-197E-8515-E21A05516D5F}"/>
              </a:ext>
            </a:extLst>
          </p:cNvPr>
          <p:cNvPicPr>
            <a:picLocks noChangeAspect="1"/>
          </p:cNvPicPr>
          <p:nvPr/>
        </p:nvPicPr>
        <p:blipFill>
          <a:blip r:embed="rId3"/>
          <a:stretch>
            <a:fillRect/>
          </a:stretch>
        </p:blipFill>
        <p:spPr>
          <a:xfrm>
            <a:off x="702112" y="1201575"/>
            <a:ext cx="6401693" cy="68780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42787"/>
            <a:ext cx="10761702" cy="620078"/>
          </a:xfrm>
          <a:prstGeom prst="rect">
            <a:avLst/>
          </a:prstGeom>
          <a:noFill/>
          <a:ln/>
        </p:spPr>
        <p:txBody>
          <a:bodyPr wrap="none" lIns="0" tIns="0" rIns="0" bIns="0" rtlCol="0" anchor="t"/>
          <a:lstStyle/>
          <a:p>
            <a:pPr marL="0" indent="0" algn="l">
              <a:lnSpc>
                <a:spcPts val="4850"/>
              </a:lnSpc>
              <a:buNone/>
            </a:pPr>
            <a:r>
              <a:rPr lang="en-US" sz="3900" b="1" dirty="0">
                <a:solidFill>
                  <a:srgbClr val="006747"/>
                </a:solidFill>
                <a:latin typeface="Calibri" panose="020F0502020204030204" pitchFamily="34" charset="0"/>
                <a:ea typeface="Calibri" panose="020F0502020204030204" pitchFamily="34" charset="0"/>
                <a:cs typeface="Calibri" panose="020F0502020204030204" pitchFamily="34" charset="0"/>
              </a:rPr>
              <a:t>Component 2: Dense Optical Flow Analysis</a:t>
            </a:r>
            <a:endParaRPr lang="en-US" sz="3900" dirty="0"/>
          </a:p>
        </p:txBody>
      </p:sp>
      <p:sp>
        <p:nvSpPr>
          <p:cNvPr id="3" name="Text 1"/>
          <p:cNvSpPr/>
          <p:nvPr/>
        </p:nvSpPr>
        <p:spPr>
          <a:xfrm>
            <a:off x="793790" y="2458879"/>
            <a:ext cx="4697254"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Motion Magnitude as Anomaly Signal</a:t>
            </a:r>
            <a:endParaRPr lang="en-US" sz="1950" dirty="0"/>
          </a:p>
        </p:txBody>
      </p:sp>
      <p:sp>
        <p:nvSpPr>
          <p:cNvPr id="4" name="Text 2"/>
          <p:cNvSpPr/>
          <p:nvPr/>
        </p:nvSpPr>
        <p:spPr>
          <a:xfrm>
            <a:off x="793790" y="2967395"/>
            <a:ext cx="7632025" cy="95261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We employ</a:t>
            </a:r>
            <a:r>
              <a:rPr lang="en-US" sz="1550" b="1" dirty="0">
                <a:solidFill>
                  <a:srgbClr val="4B4A4A"/>
                </a:solidFill>
                <a:latin typeface="Geist" pitchFamily="34" charset="0"/>
                <a:ea typeface="Geist" pitchFamily="34" charset="-122"/>
                <a:cs typeface="Geist" pitchFamily="34" charset="-120"/>
              </a:rPr>
              <a:t> Farnebäck dense optical flow</a:t>
            </a:r>
            <a:r>
              <a:rPr lang="en-US" sz="1550" dirty="0">
                <a:solidFill>
                  <a:srgbClr val="4B4A4A"/>
                </a:solidFill>
                <a:latin typeface="Geist" pitchFamily="34" charset="0"/>
                <a:ea typeface="Geist" pitchFamily="34" charset="-122"/>
                <a:cs typeface="Geist" pitchFamily="34" charset="-120"/>
              </a:rPr>
              <a:t> to compute pixel-level motion vectors between consecutive frames, capturing sudden changes in movement patterns characteristic of accidents.</a:t>
            </a:r>
            <a:endParaRPr lang="en-US" sz="1550" dirty="0"/>
          </a:p>
        </p:txBody>
      </p:sp>
      <p:sp>
        <p:nvSpPr>
          <p:cNvPr id="5" name="Text 3"/>
          <p:cNvSpPr/>
          <p:nvPr/>
        </p:nvSpPr>
        <p:spPr>
          <a:xfrm>
            <a:off x="793790" y="4098608"/>
            <a:ext cx="7632025" cy="1905354"/>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Algorithm:</a:t>
            </a:r>
            <a:r>
              <a:rPr lang="en-US" sz="1550" dirty="0">
                <a:solidFill>
                  <a:srgbClr val="4B4A4A"/>
                </a:solidFill>
                <a:latin typeface="Geist" pitchFamily="34" charset="0"/>
                <a:ea typeface="Geist" pitchFamily="34" charset="-122"/>
                <a:cs typeface="Geist" pitchFamily="34" charset="-120"/>
              </a:rPr>
              <a:t> </a:t>
            </a:r>
            <a:r>
              <a:rPr lang="en-US" sz="1550" b="1" dirty="0">
                <a:solidFill>
                  <a:srgbClr val="4B4A4A"/>
                </a:solidFill>
                <a:latin typeface="Geist" pitchFamily="34" charset="0"/>
                <a:ea typeface="Geist" pitchFamily="34" charset="-122"/>
                <a:cs typeface="Geist" pitchFamily="34" charset="-120"/>
              </a:rPr>
              <a:t>cv2.calcOpticalFlowFarneback</a:t>
            </a:r>
            <a:r>
              <a:rPr lang="en-US" sz="1550" dirty="0">
                <a:solidFill>
                  <a:srgbClr val="4B4A4A"/>
                </a:solidFill>
                <a:latin typeface="Geist" pitchFamily="34" charset="0"/>
                <a:ea typeface="Geist" pitchFamily="34" charset="-122"/>
                <a:cs typeface="Geist" pitchFamily="34" charset="-120"/>
              </a:rPr>
              <a:t> with optimized parameters</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Output:</a:t>
            </a:r>
            <a:r>
              <a:rPr lang="en-US" sz="1550" dirty="0">
                <a:solidFill>
                  <a:srgbClr val="4B4A4A"/>
                </a:solidFill>
                <a:latin typeface="Geist" pitchFamily="34" charset="0"/>
                <a:ea typeface="Geist" pitchFamily="34" charset="-122"/>
                <a:cs typeface="Geist" pitchFamily="34" charset="-120"/>
              </a:rPr>
              <a:t> Mean magnitude of motion vectors across entire frame</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Anomaly Indication:</a:t>
            </a:r>
            <a:r>
              <a:rPr lang="en-US" sz="1550" dirty="0">
                <a:solidFill>
                  <a:srgbClr val="4B4A4A"/>
                </a:solidFill>
                <a:latin typeface="Geist" pitchFamily="34" charset="0"/>
                <a:ea typeface="Geist" pitchFamily="34" charset="-122"/>
                <a:cs typeface="Geist" pitchFamily="34" charset="-120"/>
              </a:rPr>
              <a:t> Sudden spikes indicate abrupt deceleration, collision impact, or chaotic movement</a:t>
            </a:r>
            <a:endParaRPr lang="en-US" sz="1550" dirty="0"/>
          </a:p>
          <a:p>
            <a:pPr marL="342900" indent="-342900" algn="l">
              <a:lnSpc>
                <a:spcPts val="2500"/>
              </a:lnSpc>
              <a:buSzPct val="100000"/>
              <a:buChar char="•"/>
            </a:pPr>
            <a:r>
              <a:rPr lang="en-US" sz="1550" b="1" dirty="0">
                <a:solidFill>
                  <a:srgbClr val="4B4A4A"/>
                </a:solidFill>
                <a:latin typeface="Geist" pitchFamily="34" charset="0"/>
                <a:ea typeface="Geist" pitchFamily="34" charset="-122"/>
                <a:cs typeface="Geist" pitchFamily="34" charset="-120"/>
              </a:rPr>
              <a:t>Temporal Smoothing:</a:t>
            </a:r>
            <a:r>
              <a:rPr lang="en-US" sz="1550" dirty="0">
                <a:solidFill>
                  <a:srgbClr val="4B4A4A"/>
                </a:solidFill>
                <a:latin typeface="Geist" pitchFamily="34" charset="0"/>
                <a:ea typeface="Geist" pitchFamily="34" charset="-122"/>
                <a:cs typeface="Geist" pitchFamily="34" charset="-120"/>
              </a:rPr>
              <a:t> Rolling window analysis prevents false positives from normal traffic variations</a:t>
            </a:r>
            <a:endParaRPr lang="en-US" sz="1550" dirty="0"/>
          </a:p>
        </p:txBody>
      </p:sp>
      <p:sp>
        <p:nvSpPr>
          <p:cNvPr id="6" name="Text 4"/>
          <p:cNvSpPr/>
          <p:nvPr/>
        </p:nvSpPr>
        <p:spPr>
          <a:xfrm>
            <a:off x="793790" y="6182555"/>
            <a:ext cx="7632025" cy="317540"/>
          </a:xfrm>
          <a:prstGeom prst="rect">
            <a:avLst/>
          </a:prstGeom>
          <a:noFill/>
          <a:ln/>
        </p:spPr>
        <p:txBody>
          <a:bodyPr wrap="none" lIns="0" tIns="0" rIns="0" bIns="0" rtlCol="0" anchor="t"/>
          <a:lstStyle/>
          <a:p>
            <a:pPr marL="0" indent="0" algn="l">
              <a:lnSpc>
                <a:spcPts val="2500"/>
              </a:lnSpc>
              <a:buNone/>
            </a:pPr>
            <a:endParaRPr lang="en-US" sz="1550" dirty="0"/>
          </a:p>
        </p:txBody>
      </p:sp>
      <p:sp>
        <p:nvSpPr>
          <p:cNvPr id="7" name="Text 5"/>
          <p:cNvSpPr/>
          <p:nvPr/>
        </p:nvSpPr>
        <p:spPr>
          <a:xfrm>
            <a:off x="8917543" y="2458879"/>
            <a:ext cx="2730579" cy="310158"/>
          </a:xfrm>
          <a:prstGeom prst="rect">
            <a:avLst/>
          </a:prstGeom>
          <a:noFill/>
          <a:ln/>
        </p:spPr>
        <p:txBody>
          <a:bodyPr wrap="none" lIns="0" tIns="0" rIns="0" bIns="0" rtlCol="0" anchor="t"/>
          <a:lstStyle/>
          <a:p>
            <a:pPr marL="0" indent="0" algn="l">
              <a:lnSpc>
                <a:spcPts val="2400"/>
              </a:lnSpc>
              <a:buNone/>
            </a:pPr>
            <a:r>
              <a:rPr lang="en-US" sz="1950" b="1" dirty="0">
                <a:solidFill>
                  <a:srgbClr val="006747"/>
                </a:solidFill>
                <a:latin typeface="Calibri" panose="020F0502020204030204" pitchFamily="34" charset="0"/>
                <a:ea typeface="Calibri" panose="020F0502020204030204" pitchFamily="34" charset="0"/>
                <a:cs typeface="Calibri" panose="020F0502020204030204" pitchFamily="34" charset="0"/>
              </a:rPr>
              <a:t>Optical Flow Formula</a:t>
            </a:r>
            <a:endParaRPr lang="en-US" sz="1950" dirty="0"/>
          </a:p>
        </p:txBody>
      </p:sp>
      <p:sp>
        <p:nvSpPr>
          <p:cNvPr id="8" name="Text 6"/>
          <p:cNvSpPr/>
          <p:nvPr/>
        </p:nvSpPr>
        <p:spPr>
          <a:xfrm>
            <a:off x="8917543" y="2967395"/>
            <a:ext cx="4926568" cy="317540"/>
          </a:xfrm>
          <a:prstGeom prst="rect">
            <a:avLst/>
          </a:prstGeom>
          <a:noFill/>
          <a:ln/>
        </p:spPr>
        <p:txBody>
          <a:bodyPr wrap="non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Computing motion between frames:</a:t>
            </a:r>
            <a:endParaRPr lang="en-US" sz="1550" dirty="0"/>
          </a:p>
        </p:txBody>
      </p:sp>
      <p:sp>
        <p:nvSpPr>
          <p:cNvPr id="9" name="Text 7"/>
          <p:cNvSpPr/>
          <p:nvPr/>
        </p:nvSpPr>
        <p:spPr>
          <a:xfrm>
            <a:off x="8917543" y="3536037"/>
            <a:ext cx="4926568" cy="367189"/>
          </a:xfrm>
          <a:prstGeom prst="rect">
            <a:avLst/>
          </a:prstGeom>
          <a:noFill/>
          <a:ln/>
        </p:spPr>
        <p:txBody>
          <a:bodyPr wrap="none" lIns="0" tIns="0" rIns="0" bIns="0" rtlCol="0" anchor="t"/>
          <a:lstStyle/>
          <a:p>
            <a:pPr marL="0" indent="0" algn="l">
              <a:lnSpc>
                <a:spcPts val="2800"/>
              </a:lnSpc>
              <a:buNone/>
            </a:pPr>
            <a:endParaRPr lang="en-US" sz="1750" dirty="0"/>
          </a:p>
        </p:txBody>
      </p:sp>
      <p:pic>
        <p:nvPicPr>
          <p:cNvPr id="10" name="Image 0" descr="preencoded.png"/>
          <p:cNvPicPr>
            <a:picLocks noChangeAspect="1"/>
          </p:cNvPicPr>
          <p:nvPr/>
        </p:nvPicPr>
        <p:blipFill>
          <a:blip r:embed="rId3"/>
          <a:stretch>
            <a:fillRect/>
          </a:stretch>
        </p:blipFill>
        <p:spPr>
          <a:xfrm>
            <a:off x="8917543" y="3536037"/>
            <a:ext cx="4926568" cy="367189"/>
          </a:xfrm>
          <a:prstGeom prst="rect">
            <a:avLst/>
          </a:prstGeom>
        </p:spPr>
      </p:pic>
      <p:sp>
        <p:nvSpPr>
          <p:cNvPr id="11" name="Text 8"/>
          <p:cNvSpPr/>
          <p:nvPr/>
        </p:nvSpPr>
        <p:spPr>
          <a:xfrm>
            <a:off x="8917543" y="4154329"/>
            <a:ext cx="4926568" cy="635079"/>
          </a:xfrm>
          <a:prstGeom prst="rect">
            <a:avLst/>
          </a:prstGeom>
          <a:noFill/>
          <a:ln/>
        </p:spPr>
        <p:txBody>
          <a:bodyPr wrap="square" lIns="0" tIns="0" rIns="0" bIns="0" rtlCol="0" anchor="t"/>
          <a:lstStyle/>
          <a:p>
            <a:pPr marL="0" indent="0" algn="l">
              <a:lnSpc>
                <a:spcPts val="2500"/>
              </a:lnSpc>
              <a:buNone/>
            </a:pPr>
            <a:r>
              <a:rPr lang="en-US" sz="1550" dirty="0">
                <a:solidFill>
                  <a:srgbClr val="4B4A4A"/>
                </a:solidFill>
                <a:latin typeface="Geist" pitchFamily="34" charset="0"/>
                <a:ea typeface="Geist" pitchFamily="34" charset="-122"/>
                <a:cs typeface="Geist" pitchFamily="34" charset="-120"/>
              </a:rPr>
              <a:t>Where </a:t>
            </a:r>
            <a:r>
              <a:rPr lang="en-US" sz="1550" i="1" dirty="0">
                <a:solidFill>
                  <a:srgbClr val="4B4A4A"/>
                </a:solidFill>
                <a:latin typeface="Geist" pitchFamily="34" charset="0"/>
                <a:ea typeface="Geist" pitchFamily="34" charset="-122"/>
                <a:cs typeface="Geist" pitchFamily="34" charset="-120"/>
              </a:rPr>
              <a:t>u</a:t>
            </a:r>
            <a:r>
              <a:rPr lang="en-US" sz="1550" dirty="0">
                <a:solidFill>
                  <a:srgbClr val="4B4A4A"/>
                </a:solidFill>
                <a:latin typeface="Geist" pitchFamily="34" charset="0"/>
                <a:ea typeface="Geist" pitchFamily="34" charset="-122"/>
                <a:cs typeface="Geist" pitchFamily="34" charset="-120"/>
              </a:rPr>
              <a:t> and </a:t>
            </a:r>
            <a:r>
              <a:rPr lang="en-US" sz="1550" i="1" dirty="0">
                <a:solidFill>
                  <a:srgbClr val="4B4A4A"/>
                </a:solidFill>
                <a:latin typeface="Geist" pitchFamily="34" charset="0"/>
                <a:ea typeface="Geist" pitchFamily="34" charset="-122"/>
                <a:cs typeface="Geist" pitchFamily="34" charset="-120"/>
              </a:rPr>
              <a:t>v</a:t>
            </a:r>
            <a:r>
              <a:rPr lang="en-US" sz="1550" dirty="0">
                <a:solidFill>
                  <a:srgbClr val="4B4A4A"/>
                </a:solidFill>
                <a:latin typeface="Geist" pitchFamily="34" charset="0"/>
                <a:ea typeface="Geist" pitchFamily="34" charset="-122"/>
                <a:cs typeface="Geist" pitchFamily="34" charset="-120"/>
              </a:rPr>
              <a:t> are horizontal and vertical motion components extracted from dense flow field.</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TotalTime>
  <Words>1987</Words>
  <Application>Microsoft Office PowerPoint</Application>
  <PresentationFormat>Custom</PresentationFormat>
  <Paragraphs>207</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Consolas</vt:lpstr>
      <vt:lpstr>Arial</vt:lpstr>
      <vt:lpstr>Calibri</vt:lpstr>
      <vt:lpstr>Geist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Ayansh Gupta</dc:creator>
  <cp:lastModifiedBy>Ayansh Gupta</cp:lastModifiedBy>
  <cp:revision>6</cp:revision>
  <dcterms:created xsi:type="dcterms:W3CDTF">2026-02-08T00:16:54Z</dcterms:created>
  <dcterms:modified xsi:type="dcterms:W3CDTF">2026-02-08T07:45:32Z</dcterms:modified>
</cp:coreProperties>
</file>